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8"/>
  </p:notesMasterIdLst>
  <p:sldIdLst>
    <p:sldId id="29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5F2C6-0B53-4D1F-8EDC-A013C96E1C4F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38F8E-302E-4D23-822C-80E2CD81929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8185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/Giới thiệu </a:t>
            </a:r>
            <a:r>
              <a:rPr lang="vi-VN" spc="-4" smtClean="0"/>
              <a:t>về</a:t>
            </a:r>
            <a:r>
              <a:rPr lang="vi-VN" spc="-33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/Giới thiệu </a:t>
            </a:r>
            <a:r>
              <a:rPr lang="vi-VN" spc="-4" smtClean="0"/>
              <a:t>về</a:t>
            </a:r>
            <a:r>
              <a:rPr lang="vi-VN" spc="-33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/Giới thiệu </a:t>
            </a:r>
            <a:r>
              <a:rPr lang="vi-VN" spc="-4" smtClean="0"/>
              <a:t>về</a:t>
            </a:r>
            <a:r>
              <a:rPr lang="vi-VN" spc="-33" smtClean="0"/>
              <a:t> </a:t>
            </a:r>
            <a:r>
              <a:rPr lang="vi-VN" spc="-2" smtClean="0"/>
              <a:t>CSS3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05: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 THIỆU VỀ CSS3</a:t>
            </a:r>
          </a:p>
        </p:txBody>
      </p:sp>
    </p:spTree>
    <p:extLst>
      <p:ext uri="{BB962C8B-B14F-4D97-AF65-F5344CB8AC3E}">
        <p14:creationId xmlns:p14="http://schemas.microsoft.com/office/powerpoint/2010/main" val="22833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145504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CÚ PHÁP </a:t>
            </a:r>
            <a:r>
              <a:rPr lang="vi-VN" spc="-4" dirty="0"/>
              <a:t>CSS</a:t>
            </a:r>
            <a:r>
              <a:rPr lang="vi-VN" spc="-29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3615" y="602618"/>
            <a:ext cx="3674314" cy="5005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315" y="1156265"/>
            <a:ext cx="3702700" cy="457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975" y="1656859"/>
            <a:ext cx="3676955" cy="4441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125" y="713143"/>
            <a:ext cx="3606803" cy="128165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8636" marR="61565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chỉ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bộ chọn,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phân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bởi một dấu chấm phẩy (;) trong khối khai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báo.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2229">
              <a:lnSpc>
                <a:spcPct val="8640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chỉ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 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thuộc tính duy nhất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nhóm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  chọn. Để nhóm bộ chọn,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 chọn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bằng dấu phẩy(,) theo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khối khai báo Property và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3" dirty="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850">
              <a:lnSpc>
                <a:spcPts val="884"/>
              </a:lnSpc>
              <a:spcBef>
                <a:spcPts val="70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 chọn.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đây,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bộ chọn</a:t>
            </a:r>
            <a:r>
              <a:rPr spc="8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dirty="0">
              <a:latin typeface="Arial"/>
              <a:cs typeface="Arial"/>
            </a:endParaRPr>
          </a:p>
          <a:p>
            <a:pPr marL="5850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dấu phẩy được theo sau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sản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50" y="383494"/>
            <a:ext cx="3299027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Sự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2" dirty="0">
                <a:latin typeface="Calibri"/>
                <a:cs typeface="Calibri"/>
              </a:rPr>
              <a:t>khác nhau </a:t>
            </a:r>
            <a:r>
              <a:rPr dirty="0">
                <a:latin typeface="Calibri"/>
                <a:cs typeface="Calibri"/>
              </a:rPr>
              <a:t>có sẵn 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quy </a:t>
            </a:r>
            <a:r>
              <a:rPr spc="-2" dirty="0">
                <a:latin typeface="Calibri"/>
                <a:cs typeface="Calibri"/>
              </a:rPr>
              <a:t>tắc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phần tử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549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ĐƠN VỊ ĐO LƯỜNG ĐỘ DÀI</a:t>
            </a:r>
            <a:r>
              <a:rPr lang="vi-VN" spc="2" dirty="0"/>
              <a:t> </a:t>
            </a:r>
            <a:r>
              <a:rPr lang="vi-VN" spc="-7" dirty="0"/>
              <a:t>1-4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3615" y="602617"/>
            <a:ext cx="3674314" cy="507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426" y="716770"/>
            <a:ext cx="3327908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đơn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đo lường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định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kích thước của font,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width,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height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lề,…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975" y="1154904"/>
            <a:ext cx="3676955" cy="442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389" y="1289462"/>
            <a:ext cx="3431726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đo chiều dài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ngang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dọc của nội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0975" y="1661620"/>
            <a:ext cx="3676955" cy="450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1786" y="1747490"/>
            <a:ext cx="3431329" cy="227688"/>
          </a:xfrm>
          <a:prstGeom prst="rect">
            <a:avLst/>
          </a:prstGeom>
        </p:spPr>
        <p:txBody>
          <a:bodyPr vert="horz" wrap="square" lIns="0" tIns="22286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5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loại 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đo lường chiều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tương đối (relative) và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(absolute).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7549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ĐƠN VỊ ĐO LƯỜNG ĐỘ DÀI</a:t>
            </a:r>
            <a:r>
              <a:rPr lang="vi-VN" spc="-7" dirty="0"/>
              <a:t> </a:t>
            </a:r>
            <a:r>
              <a:rPr lang="vi-VN" spc="-2" dirty="0"/>
              <a:t>2-4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3615" y="602617"/>
            <a:ext cx="3674314" cy="507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426" y="716770"/>
            <a:ext cx="3384020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dài tương đối 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chiều dài liên quan đến thuộc  tính độ dài khác được tính 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tại.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119836"/>
              </p:ext>
            </p:extLst>
          </p:nvPr>
        </p:nvGraphicFramePr>
        <p:xfrm>
          <a:off x="304006" y="1356391"/>
          <a:ext cx="3429000" cy="1487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2209800"/>
              </a:tblGrid>
              <a:tr h="300444">
                <a:tc>
                  <a:txBody>
                    <a:bodyPr/>
                    <a:lstStyle/>
                    <a:p>
                      <a:pPr marL="0" marR="271145" indent="161290" algn="ctr">
                        <a:lnSpc>
                          <a:spcPct val="109400"/>
                        </a:lnSpc>
                        <a:spcBef>
                          <a:spcPts val="204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7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lang="en-US" sz="700" b="1" spc="-45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11619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87960" algn="ctr">
                        <a:lnSpc>
                          <a:spcPct val="100000"/>
                        </a:lnSpc>
                      </a:pP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 anchor="ctr">
                    <a:solidFill>
                      <a:srgbClr val="943735"/>
                    </a:solidFill>
                  </a:tcPr>
                </a:tc>
              </a:tr>
              <a:tr h="4461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em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78130" marR="83185" algn="just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cụ thể kích thước phông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(chiều cao) của một  phông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đặc biệt.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Đơn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“em”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tương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của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font-size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bộ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chọn.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426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ex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78130" marR="83820" algn="just">
                        <a:lnSpc>
                          <a:spcPct val="1073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cụ thể 'x-height' của một phông chữ đặc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biệt.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‘x-height'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khoảng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nửa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kích thước font chữ hoặc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chiều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cao của chữ thường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'x'.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F1DCDB"/>
                    </a:solidFill>
                  </a:tcPr>
                </a:tc>
              </a:tr>
              <a:tr h="2960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px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278130" marR="83820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cụ thể kích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thước điểm ảnh, 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 liên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quan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đến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màn  hình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thiết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bị.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5350" y="1184887"/>
            <a:ext cx="246505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đơn vị chiều dài tương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đối.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27549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ĐƠN VỊ ĐO LƯỜNG ĐỘ DÀI</a:t>
            </a:r>
            <a:r>
              <a:rPr lang="vi-VN" spc="-9" dirty="0"/>
              <a:t> </a:t>
            </a:r>
            <a:r>
              <a:rPr lang="vi-VN" spc="-2" dirty="0"/>
              <a:t>3-4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8335" y="466587"/>
            <a:ext cx="3684876" cy="387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8749" y="520659"/>
            <a:ext cx="3516871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 dài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được quy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nhà 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nhận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cụ thể  và cố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 bị đầu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ra.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537183"/>
              </p:ext>
            </p:extLst>
          </p:nvPr>
        </p:nvGraphicFramePr>
        <p:xfrm>
          <a:off x="168335" y="1073150"/>
          <a:ext cx="3684876" cy="1645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7554"/>
                <a:gridCol w="2687322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7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tuyệt</a:t>
                      </a:r>
                      <a:r>
                        <a:rPr lang="en-US" sz="700" b="1" spc="-1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8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4064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308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32080" marR="85725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thước theo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inch,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 1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inch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2.54 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cm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cm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thước theo</a:t>
                      </a:r>
                      <a:r>
                        <a:rPr sz="600" spc="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centimeters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3125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mm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208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kích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thước theo</a:t>
                      </a:r>
                      <a:r>
                        <a:rPr sz="600" spc="3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millimeters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448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4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ct val="100000"/>
                        </a:lnSpc>
                        <a:spcBef>
                          <a:spcPts val="755"/>
                        </a:spcBef>
                        <a:tabLst>
                          <a:tab pos="2887345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cụ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 kích</a:t>
                      </a:r>
                      <a:r>
                        <a:rPr sz="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>
                          <a:latin typeface="Arial"/>
                          <a:cs typeface="Arial"/>
                        </a:rPr>
                        <a:t>thước</a:t>
                      </a:r>
                      <a:r>
                        <a:rPr sz="600" spc="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theo</a:t>
                      </a:r>
                      <a:r>
                        <a:rPr lang="en-US" sz="6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points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trong đó 1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point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5" dirty="0" smtClean="0">
                          <a:latin typeface="Arial"/>
                          <a:cs typeface="Arial"/>
                        </a:rPr>
                        <a:t>=</a:t>
                      </a:r>
                      <a:r>
                        <a:rPr lang="en-US" sz="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1/72th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inch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</a:tr>
              <a:tr h="3307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999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32080" marR="83185">
                        <a:lnSpc>
                          <a:spcPct val="112300"/>
                        </a:lnSpc>
                        <a:tabLst>
                          <a:tab pos="2776220" algn="l"/>
                        </a:tabLst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kích</a:t>
                      </a:r>
                      <a:r>
                        <a:rPr sz="600" spc="2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 err="1">
                          <a:latin typeface="Arial"/>
                          <a:cs typeface="Arial"/>
                        </a:rPr>
                        <a:t>thước</a:t>
                      </a:r>
                      <a:r>
                        <a:rPr sz="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theo</a:t>
                      </a:r>
                      <a:r>
                        <a:rPr lang="en-US" sz="600" spc="5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picas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,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 1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pica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= 12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points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417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5350" y="912825"/>
            <a:ext cx="231157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đơn vị độ dài tuyệt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đối.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549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ĐƠN VỊ ĐO LƯỜNG ĐỘ DÀI</a:t>
            </a:r>
            <a:r>
              <a:rPr lang="vi-VN" spc="2" dirty="0"/>
              <a:t> </a:t>
            </a:r>
            <a:r>
              <a:rPr lang="vi-VN" spc="-7" dirty="0"/>
              <a:t>4-4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3615" y="602617"/>
            <a:ext cx="3674314" cy="507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4426" y="716770"/>
            <a:ext cx="3472588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Tỷ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lệ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trăm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độ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nội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dung,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đó là liên quan đến giá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khác.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1233859"/>
            <a:ext cx="35509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7406" y="1432578"/>
            <a:ext cx="1344862" cy="909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218807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LOẠI CỦA </a:t>
            </a:r>
            <a:r>
              <a:rPr lang="vi-VN" spc="-4" dirty="0"/>
              <a:t>STYLE</a:t>
            </a:r>
            <a:r>
              <a:rPr lang="vi-VN" spc="-20" dirty="0"/>
              <a:t> </a:t>
            </a:r>
            <a:r>
              <a:rPr lang="vi-VN" spc="-4" dirty="0"/>
              <a:t>SHEETS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3615" y="602617"/>
            <a:ext cx="3674314" cy="507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4006" y="692150"/>
            <a:ext cx="2916149" cy="25184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style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inline, internal hoặc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embedded,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external.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975" y="1154904"/>
            <a:ext cx="3676955" cy="442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0975" y="1661620"/>
            <a:ext cx="3676955" cy="450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4006" y="1236693"/>
            <a:ext cx="3392271" cy="75072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  <a:tabLst>
                <a:tab pos="1795413" algn="l"/>
              </a:tabLst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inline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style	trong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 để xác</a:t>
            </a:r>
            <a:r>
              <a:rPr spc="-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850" marR="32315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internal cũng được đặc bên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style.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5" y="59173"/>
            <a:ext cx="3489476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8761"/>
            <a:ext cx="92143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LOẠI</a:t>
            </a:r>
            <a:r>
              <a:rPr lang="vi-VN" spc="-35" dirty="0"/>
              <a:t> </a:t>
            </a:r>
            <a:r>
              <a:rPr lang="vi-VN" spc="-2" dirty="0"/>
              <a:t>INLINE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542764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2038" y="818283"/>
            <a:ext cx="667562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Đặt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trực tiếp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bên</a:t>
            </a:r>
            <a:endParaRPr sz="700">
              <a:latin typeface="Arial"/>
              <a:cs typeface="Arial"/>
            </a:endParaRPr>
          </a:p>
          <a:p>
            <a:pPr marL="76887" marR="73822" algn="ctr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 thẻ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469308"/>
            <a:ext cx="1689947" cy="1016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67157" y="801280"/>
            <a:ext cx="774559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4908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Không thể tái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 sz="700">
              <a:latin typeface="Arial"/>
              <a:cs typeface="Arial"/>
            </a:endParaRPr>
          </a:p>
          <a:p>
            <a:pPr marL="5293" marR="2229" algn="ctr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dụng tại bất kỳ vị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trí  nào trong trang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4" y="904607"/>
            <a:ext cx="1471442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3234" y="1458174"/>
            <a:ext cx="907136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83572">
              <a:lnSpc>
                <a:spcPts val="717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kế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  <a:p>
            <a:pPr marL="87751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sử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700">
              <a:latin typeface="Arial"/>
              <a:cs typeface="Arial"/>
            </a:endParaRPr>
          </a:p>
          <a:p>
            <a:pPr marL="5571" marR="2229" algn="ctr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xây dựng style để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tạo ra loại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inline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384288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36596" y="663038"/>
            <a:ext cx="396210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5571" marR="2229" indent="37329">
              <a:lnSpc>
                <a:spcPct val="70000"/>
              </a:lnSpc>
              <a:spcBef>
                <a:spcPts val="421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Loại  Inline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350" y="2050839"/>
            <a:ext cx="2657596" cy="48637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66030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&lt;p style=”font-size: 14px; color: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purple;”&gt;&lt;/p&gt;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5126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LOẠI </a:t>
            </a:r>
            <a:r>
              <a:rPr lang="vi-VN" spc="-4" dirty="0"/>
              <a:t>INTERNAL/EMBEDDED</a:t>
            </a:r>
            <a:r>
              <a:rPr lang="vi-VN" spc="-9" dirty="0"/>
              <a:t> </a:t>
            </a:r>
            <a:r>
              <a:rPr lang="vi-VN" spc="-4" dirty="0"/>
              <a:t>1-2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1168507"/>
            <a:ext cx="1548017" cy="940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2905" y="1409423"/>
            <a:ext cx="705520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Mã nguồn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700" dirty="0">
              <a:latin typeface="Arial"/>
              <a:cs typeface="Arial"/>
            </a:endParaRPr>
          </a:p>
          <a:p>
            <a:pPr marL="557" algn="ctr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đặt bên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trong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đoạn&lt;head&gt;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cụ</a:t>
            </a:r>
            <a:endParaRPr sz="700" dirty="0">
              <a:latin typeface="Arial"/>
              <a:cs typeface="Arial"/>
            </a:endParaRPr>
          </a:p>
          <a:p>
            <a:pPr marL="836" algn="ctr">
              <a:lnSpc>
                <a:spcPts val="715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2054"/>
            <a:ext cx="1702489" cy="1019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3954" y="1399927"/>
            <a:ext cx="800964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tắc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hiện trong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khối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khai báo cho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mỗi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phần tử HTML</a:t>
            </a:r>
            <a:r>
              <a:rPr sz="700" spc="-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 dirty="0">
              <a:latin typeface="Arial"/>
              <a:cs typeface="Arial"/>
            </a:endParaRPr>
          </a:p>
          <a:p>
            <a:pPr marL="279"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phần tử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5" y="1550755"/>
            <a:ext cx="1463520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0497" y="2104435"/>
            <a:ext cx="892558" cy="4110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714">
              <a:lnSpc>
                <a:spcPts val="717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style có thể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700" dirty="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tái 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endParaRPr sz="700" dirty="0">
              <a:latin typeface="Arial"/>
              <a:cs typeface="Arial"/>
            </a:endParaRPr>
          </a:p>
          <a:p>
            <a:pPr marL="85522" marR="81901" algn="ctr">
              <a:lnSpc>
                <a:spcPct val="70000"/>
              </a:lnSpc>
              <a:spcBef>
                <a:spcPts val="127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mà  chúng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đặt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0583" y="1309356"/>
            <a:ext cx="592472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50979" marR="2229" indent="-45686">
              <a:lnSpc>
                <a:spcPct val="70000"/>
              </a:lnSpc>
              <a:spcBef>
                <a:spcPts val="421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ernal  Styles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7239" y="265260"/>
            <a:ext cx="1408069" cy="120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83676" y="542140"/>
            <a:ext cx="754754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700">
              <a:latin typeface="Arial"/>
              <a:cs typeface="Arial"/>
            </a:endParaRPr>
          </a:p>
          <a:p>
            <a:pPr marL="42900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phần tử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style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endParaRPr sz="700">
              <a:latin typeface="Arial"/>
              <a:cs typeface="Arial"/>
            </a:endParaRPr>
          </a:p>
          <a:p>
            <a:pPr marL="96387" marR="17829" indent="-74937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định loại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 dung,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đó là text / css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25126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LOẠI </a:t>
            </a:r>
            <a:r>
              <a:rPr lang="vi-VN" spc="-4" dirty="0"/>
              <a:t>INTERNAL/EMBEDDED</a:t>
            </a:r>
            <a:r>
              <a:rPr lang="vi-VN" spc="-15" dirty="0"/>
              <a:t> </a:t>
            </a:r>
            <a:r>
              <a:rPr lang="vi-VN"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17502"/>
            <a:ext cx="2074201" cy="210219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&lt;meta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charset=“utf-8”&gt;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&lt;title&gt;Sample HTML5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Structure&lt;/title&gt;</a:t>
            </a:r>
            <a:endParaRPr sz="700" dirty="0">
              <a:latin typeface="Courier New"/>
              <a:cs typeface="Courier New"/>
            </a:endParaRPr>
          </a:p>
          <a:p>
            <a:pPr marL="219517" marR="1448866" indent="-106973"/>
            <a:r>
              <a:rPr sz="700" spc="-2" dirty="0">
                <a:latin typeface="Courier New"/>
                <a:cs typeface="Courier New"/>
              </a:rPr>
              <a:t>&lt;style&gt;  h1, h2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26489"/>
            <a:r>
              <a:rPr sz="700" spc="-2" dirty="0">
                <a:latin typeface="Courier New"/>
                <a:cs typeface="Courier New"/>
              </a:rPr>
              <a:t>margin:0px;</a:t>
            </a:r>
            <a:endParaRPr sz="700" dirty="0">
              <a:latin typeface="Courier New"/>
              <a:cs typeface="Courier New"/>
            </a:endParaRPr>
          </a:p>
          <a:p>
            <a:pPr marL="326489"/>
            <a:r>
              <a:rPr sz="700" spc="-2" dirty="0">
                <a:latin typeface="Courier New"/>
                <a:cs typeface="Courier New"/>
              </a:rPr>
              <a:t>font-size:1.5em;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footer{</a:t>
            </a:r>
            <a:endParaRPr sz="700" dirty="0">
              <a:latin typeface="Courier New"/>
              <a:cs typeface="Courier New"/>
            </a:endParaRPr>
          </a:p>
          <a:p>
            <a:pPr marL="326489" marR="591135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background-color:#999;  text-align:center;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R="1336600" algn="ctr"/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07729" y="384288"/>
            <a:ext cx="1213989" cy="944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48799" y="663038"/>
            <a:ext cx="618547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5571" marR="2229" indent="126194">
              <a:lnSpc>
                <a:spcPct val="70000"/>
              </a:lnSpc>
              <a:spcBef>
                <a:spcPts val="421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Loại  E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ternal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314" y="522360"/>
            <a:ext cx="1552639" cy="940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3885" y="742107"/>
            <a:ext cx="772359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External CSS</a:t>
            </a:r>
            <a:r>
              <a:rPr sz="7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file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riêng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biết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 phần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mở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rộng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.css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57642" y="465906"/>
            <a:ext cx="1790948" cy="1019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49674" y="725103"/>
            <a:ext cx="872754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114"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External CSS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rộng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rãi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cấp cách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nhìn</a:t>
            </a:r>
            <a:r>
              <a:rPr sz="700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  <a:p>
            <a:pPr marL="557" algn="ctr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 các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700">
              <a:latin typeface="Arial"/>
              <a:cs typeface="Arial"/>
            </a:endParaRPr>
          </a:p>
          <a:p>
            <a:pPr marL="836"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của một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Website.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120" y="78761"/>
            <a:ext cx="149713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LOẠI </a:t>
            </a:r>
            <a:r>
              <a:rPr lang="vi-VN" spc="-4" dirty="0"/>
              <a:t>EXTERNAL</a:t>
            </a:r>
            <a:r>
              <a:rPr lang="vi-VN" spc="-29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093185" y="904607"/>
            <a:ext cx="1468141" cy="125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66536" y="1458174"/>
            <a:ext cx="900810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9644">
              <a:lnSpc>
                <a:spcPts val="717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Mang đến sự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thuận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tiện khi các kiểu có</a:t>
            </a:r>
            <a:r>
              <a:rPr sz="7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700">
              <a:latin typeface="Arial"/>
              <a:cs typeface="Arial"/>
            </a:endParaRPr>
          </a:p>
          <a:p>
            <a:pPr marL="220910" marR="39279" indent="-178009">
              <a:lnSpc>
                <a:spcPct val="70000"/>
              </a:lnSpc>
              <a:spcBef>
                <a:spcPts val="127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chọn cho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nhiều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HMTL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350" y="2050839"/>
            <a:ext cx="1532340" cy="91725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BODY {</a:t>
            </a:r>
            <a:endParaRPr sz="700">
              <a:latin typeface="Courier New"/>
              <a:cs typeface="Courier New"/>
            </a:endParaRPr>
          </a:p>
          <a:p>
            <a:pPr marL="313118" marR="2229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background-color: gray;  font-family: arial;  font-style: italic;</a:t>
            </a:r>
            <a:endParaRPr sz="700">
              <a:latin typeface="Courier New"/>
              <a:cs typeface="Courier New"/>
            </a:endParaRPr>
          </a:p>
          <a:p>
            <a:pPr marL="206145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79894"/>
            <a:ext cx="8061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5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91747" y="416508"/>
            <a:ext cx="2544822" cy="1047723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Một </a:t>
            </a:r>
            <a:r>
              <a:rPr sz="900" spc="4" dirty="0">
                <a:latin typeface="Calibri"/>
                <a:cs typeface="Calibri"/>
              </a:rPr>
              <a:t>số </a:t>
            </a:r>
            <a:r>
              <a:rPr sz="900" spc="2" dirty="0">
                <a:latin typeface="Calibri"/>
                <a:cs typeface="Calibri"/>
              </a:rPr>
              <a:t>tính </a:t>
            </a:r>
            <a:r>
              <a:rPr sz="900" spc="4" dirty="0">
                <a:latin typeface="Calibri"/>
                <a:cs typeface="Calibri"/>
              </a:rPr>
              <a:t>năng mới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29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CSS3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spc="4" dirty="0">
                <a:latin typeface="Calibri"/>
                <a:cs typeface="Calibri"/>
              </a:rPr>
              <a:t>sự khác nhau của </a:t>
            </a:r>
            <a:r>
              <a:rPr sz="900" spc="2" dirty="0">
                <a:latin typeface="Calibri"/>
                <a:cs typeface="Calibri"/>
              </a:rPr>
              <a:t>các loại </a:t>
            </a:r>
            <a:r>
              <a:rPr sz="900" spc="4" dirty="0">
                <a:latin typeface="Calibri"/>
                <a:cs typeface="Calibri"/>
              </a:rPr>
              <a:t>bộ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chọn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các </a:t>
            </a:r>
            <a:r>
              <a:rPr sz="900" spc="4" dirty="0">
                <a:latin typeface="Calibri"/>
                <a:cs typeface="Calibri"/>
              </a:rPr>
              <a:t>thẻ lồng</a:t>
            </a:r>
            <a:r>
              <a:rPr sz="900" spc="-2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nhau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Định </a:t>
            </a:r>
            <a:r>
              <a:rPr sz="900" spc="2" dirty="0">
                <a:latin typeface="Calibri"/>
                <a:cs typeface="Calibri"/>
              </a:rPr>
              <a:t>nghĩa Classes </a:t>
            </a:r>
            <a:r>
              <a:rPr sz="900" spc="4" dirty="0">
                <a:latin typeface="Calibri"/>
                <a:cs typeface="Calibri"/>
              </a:rPr>
              <a:t>and IDs áp dụng cho </a:t>
            </a:r>
            <a:r>
              <a:rPr sz="900" spc="2" dirty="0">
                <a:latin typeface="Calibri"/>
                <a:cs typeface="Calibri"/>
              </a:rPr>
              <a:t>các</a:t>
            </a:r>
            <a:r>
              <a:rPr sz="900" spc="-2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kiểu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tiến trình </a:t>
            </a:r>
            <a:r>
              <a:rPr sz="900" spc="4" dirty="0">
                <a:latin typeface="Calibri"/>
                <a:cs typeface="Calibri"/>
              </a:rPr>
              <a:t>áp dụng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kiểu cho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hyperlink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149713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LOẠI </a:t>
            </a:r>
            <a:r>
              <a:rPr lang="vi-VN" spc="-4" dirty="0"/>
              <a:t>EXTERNAL</a:t>
            </a:r>
            <a:r>
              <a:rPr lang="vi-VN" spc="-29" dirty="0"/>
              <a:t> </a:t>
            </a:r>
            <a:r>
              <a:rPr lang="vi-VN" spc="-2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185979" cy="143021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862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&lt;LINK rel=“stylesheet” type=“text/css”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href=“body.css”/&gt;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&lt;title&gt;Webex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e-Server&lt;/title&gt;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This is the fastest web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server..!!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143772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BỘ CHỌN</a:t>
            </a:r>
            <a:r>
              <a:rPr lang="vi-VN" spc="-29" dirty="0"/>
              <a:t> </a:t>
            </a:r>
            <a:r>
              <a:rPr lang="vi-VN" spc="-2" dirty="0"/>
              <a:t>2-5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014" y="500594"/>
            <a:ext cx="3680916" cy="753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29" y="540100"/>
            <a:ext cx="3304253" cy="56934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Bộ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 mà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muốn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kiểu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 chúng.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686">
              <a:spcBef>
                <a:spcPts val="58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bộ chọn CSS như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3151" y="1762964"/>
            <a:ext cx="1566502" cy="69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0392" y="2012750"/>
            <a:ext cx="61502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r>
              <a:rPr sz="700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64243" y="1829618"/>
            <a:ext cx="1695228" cy="7740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24885" y="2116677"/>
            <a:ext cx="460720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7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93185" y="1999657"/>
            <a:ext cx="1448997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3746" y="2508051"/>
            <a:ext cx="607050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9266" y="1183471"/>
            <a:ext cx="1415330" cy="10045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09101" y="1489711"/>
            <a:ext cx="767958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Universal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7729" y="1701069"/>
            <a:ext cx="1213989" cy="7542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99406" y="1887601"/>
            <a:ext cx="685800" cy="291278"/>
          </a:xfrm>
          <a:prstGeom prst="rect">
            <a:avLst/>
          </a:prstGeom>
        </p:spPr>
        <p:txBody>
          <a:bodyPr vert="horz" wrap="square" lIns="0" tIns="53765" rIns="0" bIns="0" rtlCol="0">
            <a:spAutoFit/>
          </a:bodyPr>
          <a:lstStyle/>
          <a:p>
            <a:pPr marL="69086" marR="2229" indent="-63515">
              <a:lnSpc>
                <a:spcPct val="70000"/>
              </a:lnSpc>
              <a:spcBef>
                <a:spcPts val="423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100" b="1" spc="-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bộ 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8244" y="850194"/>
            <a:ext cx="1464840" cy="851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27196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BỘ CHỌN LÀ </a:t>
            </a:r>
            <a:r>
              <a:rPr lang="vi-VN" spc="-4" dirty="0"/>
              <a:t>PHẦN </a:t>
            </a:r>
            <a:r>
              <a:rPr lang="vi-VN" spc="-2" dirty="0"/>
              <a:t>TỬ</a:t>
            </a:r>
            <a:r>
              <a:rPr lang="vi-VN" spc="-15" dirty="0"/>
              <a:t> </a:t>
            </a:r>
            <a:r>
              <a:rPr lang="vi-VN" spc="-7" dirty="0"/>
              <a:t>HTML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1052880"/>
            <a:ext cx="1555279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8476" y="1290425"/>
            <a:ext cx="827920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Xác định tên phần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>
              <a:latin typeface="Arial"/>
              <a:cs typeface="Arial"/>
            </a:endParaRPr>
          </a:p>
          <a:p>
            <a:pPr marL="72429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cùng với các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kiểu</a:t>
            </a:r>
            <a:endParaRPr sz="700">
              <a:latin typeface="Arial"/>
              <a:cs typeface="Arial"/>
            </a:endParaRPr>
          </a:p>
          <a:p>
            <a:pPr marL="202802" marR="52093" indent="-147923">
              <a:lnSpc>
                <a:spcPct val="70000"/>
              </a:lnSpc>
              <a:spcBef>
                <a:spcPts val="127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cho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phần tử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8839" y="874000"/>
            <a:ext cx="1821974" cy="1019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42406" y="1149350"/>
            <a:ext cx="1066799" cy="41263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0922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quy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chỉ</a:t>
            </a:r>
            <a:endParaRPr sz="700" dirty="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lần cho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 dirty="0">
              <a:latin typeface="Arial"/>
              <a:cs typeface="Arial"/>
            </a:endParaRPr>
          </a:p>
          <a:p>
            <a:pPr marL="17550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r>
              <a:rPr sz="700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700" dirty="0">
              <a:latin typeface="Arial"/>
              <a:cs typeface="Arial"/>
            </a:endParaRPr>
          </a:p>
          <a:p>
            <a:pPr marL="45686" marR="42065" algn="ctr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tất cả các lần</a:t>
            </a:r>
            <a:r>
              <a:rPr sz="700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xuất  hiện của phần tử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0177" y="1348068"/>
            <a:ext cx="1566502" cy="1255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31824" y="1862436"/>
            <a:ext cx="1000655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Kết quả trong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của kiểu chi r ra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quy định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tất cả sự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của phần tử đó trong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7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210" y="510117"/>
            <a:ext cx="1848214" cy="591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0" y="78761"/>
            <a:ext cx="123115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BỘ CHỌN</a:t>
            </a:r>
            <a:r>
              <a:rPr lang="vi-VN" spc="-26" dirty="0"/>
              <a:t> </a:t>
            </a:r>
            <a:r>
              <a:rPr lang="vi-VN" spc="-4" dirty="0"/>
              <a:t>CLASS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871959"/>
            <a:ext cx="1458899" cy="10841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2241" y="1290425"/>
            <a:ext cx="846349" cy="4110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Phù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 phần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tử,</a:t>
            </a:r>
            <a:endParaRPr sz="700">
              <a:latin typeface="Arial"/>
              <a:cs typeface="Arial"/>
            </a:endParaRPr>
          </a:p>
          <a:p>
            <a:pPr marL="42900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thuộc tính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700">
              <a:latin typeface="Arial"/>
              <a:cs typeface="Arial"/>
            </a:endParaRPr>
          </a:p>
          <a:p>
            <a:pPr marL="105858" marR="37329" indent="-66301">
              <a:lnSpc>
                <a:spcPct val="70000"/>
              </a:lnSpc>
              <a:spcBef>
                <a:spcPts val="127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lập trong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39818" y="851555"/>
            <a:ext cx="1920994" cy="10419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5662" y="1171397"/>
            <a:ext cx="1030637" cy="4110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9472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Bộ chọn class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bắt đầu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endParaRPr sz="700">
              <a:latin typeface="Arial"/>
              <a:cs typeface="Arial"/>
            </a:endParaRPr>
          </a:p>
          <a:p>
            <a:pPr marL="8079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dấu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chấm tiếp theo</a:t>
            </a:r>
            <a:r>
              <a:rPr sz="700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700">
              <a:latin typeface="Arial"/>
              <a:cs typeface="Arial"/>
            </a:endParaRPr>
          </a:p>
          <a:p>
            <a:pPr marL="200016" marR="2229" indent="-194724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giá trị của thuộc tính class  và khối khai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0178" y="854275"/>
            <a:ext cx="1544057" cy="15793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85955" y="1730485"/>
            <a:ext cx="892008" cy="4110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5379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 dụng kiểu cho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dung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của tất cả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endParaRPr sz="700">
              <a:latin typeface="Arial"/>
              <a:cs typeface="Arial"/>
            </a:endParaRPr>
          </a:p>
          <a:p>
            <a:pPr marL="32315" marR="26465" indent="-2786">
              <a:lnSpc>
                <a:spcPct val="70000"/>
              </a:lnSpc>
              <a:spcBef>
                <a:spcPts val="125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phần tử có thuộc tính  cùng thuộc tính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4190" y="633225"/>
            <a:ext cx="2104512" cy="659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9574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BỘ CHỌN</a:t>
            </a:r>
            <a:r>
              <a:rPr lang="vi-VN" spc="-31" dirty="0"/>
              <a:t> </a:t>
            </a:r>
            <a:r>
              <a:rPr lang="vi-VN" spc="-2" dirty="0"/>
              <a:t>ID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1065123"/>
            <a:ext cx="1435795" cy="11290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9039" y="1528480"/>
            <a:ext cx="871653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71"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Phù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hợp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 phần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mà thuộc tính id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sz="700">
              <a:latin typeface="Arial"/>
              <a:cs typeface="Arial"/>
            </a:endParaRPr>
          </a:p>
          <a:p>
            <a:pPr marL="836"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lập trong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700">
              <a:latin typeface="Arial"/>
              <a:cs typeface="Arial"/>
            </a:endParaRPr>
          </a:p>
          <a:p>
            <a:pPr marL="279" algn="ctr">
              <a:lnSpc>
                <a:spcPts val="717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HTML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71505" y="1041998"/>
            <a:ext cx="1889307" cy="1089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86322" y="1409452"/>
            <a:ext cx="1029536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72987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Bộ chọn Id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bắt đầu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biểu tượng (#) theo sau</a:t>
            </a:r>
            <a:r>
              <a:rPr sz="700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700">
              <a:latin typeface="Arial"/>
              <a:cs typeface="Arial"/>
            </a:endParaRPr>
          </a:p>
          <a:p>
            <a:pPr marL="258796" marR="9472" indent="-246260">
              <a:lnSpc>
                <a:spcPct val="70000"/>
              </a:lnSpc>
              <a:spcBef>
                <a:spcPts val="125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giá trị của thuộc tính id và  khối khai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60177" y="1092329"/>
            <a:ext cx="1562541" cy="15793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34464" y="2006628"/>
            <a:ext cx="995429" cy="26182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 dụng các kiểu cho</a:t>
            </a:r>
            <a:r>
              <a:rPr sz="700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dung của tất cả các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phần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7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6603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BỘ CHỌN </a:t>
            </a:r>
            <a:r>
              <a:rPr lang="vi-VN" spc="-7" dirty="0"/>
              <a:t>TỔNG QUÁT</a:t>
            </a:r>
            <a:r>
              <a:rPr lang="vi-VN" spc="-9" dirty="0"/>
              <a:t> (UNIVERSAL)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0" y="1065123"/>
            <a:ext cx="1435795" cy="1129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27617" y="1007311"/>
            <a:ext cx="1833196" cy="1090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60257" y="1489711"/>
            <a:ext cx="88100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Tên bộ chọn là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dấu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(*)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5949" y="1073150"/>
            <a:ext cx="1544057" cy="1579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606" y="1530350"/>
            <a:ext cx="2078877" cy="80556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1312922" algn="ctr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áp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700" dirty="0">
              <a:latin typeface="Arial"/>
              <a:cs typeface="Arial"/>
            </a:endParaRPr>
          </a:p>
          <a:p>
            <a:pPr marR="1312364"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tất cả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 dirty="0">
              <a:latin typeface="Arial"/>
              <a:cs typeface="Arial"/>
            </a:endParaRPr>
          </a:p>
          <a:p>
            <a:pPr marR="1312643"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 tài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1168620"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 dụng các kiểu chỉ</a:t>
            </a:r>
            <a:r>
              <a:rPr sz="700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endParaRPr sz="700" dirty="0">
              <a:latin typeface="Arial"/>
              <a:cs typeface="Arial"/>
            </a:endParaRPr>
          </a:p>
          <a:p>
            <a:pPr marL="1168620"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tất cả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 dirty="0">
              <a:latin typeface="Arial"/>
              <a:cs typeface="Arial"/>
            </a:endParaRPr>
          </a:p>
          <a:p>
            <a:pPr marL="1168620" algn="ctr">
              <a:lnSpc>
                <a:spcPts val="71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 tài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9620" y="918210"/>
            <a:ext cx="2401573" cy="331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22878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SẮP </a:t>
            </a:r>
            <a:r>
              <a:rPr lang="vi-VN" spc="-20" dirty="0"/>
              <a:t>XẾP </a:t>
            </a:r>
            <a:r>
              <a:rPr lang="vi-VN" spc="-4" dirty="0"/>
              <a:t>CASCADING</a:t>
            </a:r>
            <a:r>
              <a:rPr lang="vi-VN" dirty="0"/>
              <a:t> </a:t>
            </a:r>
            <a:r>
              <a:rPr lang="vi-VN" spc="-2" dirty="0"/>
              <a:t>CHUNG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0314" y="704641"/>
            <a:ext cx="3677615" cy="358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128" y="805644"/>
            <a:ext cx="3524851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Thu thập tất cả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style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đó sẽ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áp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700"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0314" y="1099131"/>
            <a:ext cx="3677615" cy="3557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128" y="1171726"/>
            <a:ext cx="3563312" cy="21052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8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khai </a:t>
            </a:r>
            <a:r>
              <a:rPr sz="700" spc="-2" dirty="0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ằng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source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loại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style sheet. Source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nguồn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gốc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 smtClean="0">
                <a:solidFill>
                  <a:srgbClr val="FFFFFF"/>
                </a:solidFill>
                <a:latin typeface="Arial"/>
                <a:cs typeface="Arial"/>
              </a:rPr>
              <a:t>styles </a:t>
            </a:r>
            <a:r>
              <a:rPr sz="700" spc="-4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cu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lang="en-US" sz="700" spc="-2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0975" y="1539872"/>
            <a:ext cx="3676955" cy="3754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4127" y="1582674"/>
            <a:ext cx="3524851" cy="235978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5571" marR="2229">
              <a:spcBef>
                <a:spcPts val="200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Ưu tiên cao </a:t>
            </a:r>
            <a:r>
              <a:rPr sz="700" spc="-4" dirty="0" err="1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lang="en-US" sz="700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dành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loại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external.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700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đọc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mềm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đọc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dung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cuối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014" y="2002378"/>
            <a:ext cx="3680916" cy="2931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7806" y="2092418"/>
            <a:ext cx="3574853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khai </a:t>
            </a:r>
            <a:r>
              <a:rPr sz="700" spc="-4" dirty="0" err="1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ởi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mà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chọn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ID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ưu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7014" y="2354699"/>
            <a:ext cx="3680916" cy="2938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1091" y="2444750"/>
            <a:ext cx="3563312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xếp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việc khai báo theo trình tự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700"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5350" y="368530"/>
            <a:ext cx="3549053" cy="25241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đã </a:t>
            </a:r>
            <a:r>
              <a:rPr spc="-2" dirty="0">
                <a:latin typeface="Calibri"/>
                <a:cs typeface="Calibri"/>
              </a:rPr>
              <a:t>xác định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-2" dirty="0">
                <a:latin typeface="Calibri"/>
                <a:cs typeface="Calibri"/>
              </a:rPr>
              <a:t>nguyên tắc </a:t>
            </a:r>
            <a:r>
              <a:rPr dirty="0">
                <a:latin typeface="Calibri"/>
                <a:cs typeface="Calibri"/>
              </a:rPr>
              <a:t>để áp dụng style cho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HTML.  </a:t>
            </a:r>
            <a:r>
              <a:rPr spc="2" dirty="0">
                <a:latin typeface="Calibri"/>
                <a:cs typeface="Calibri"/>
              </a:rPr>
              <a:t>Những quy định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8568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CHÚ</a:t>
            </a:r>
            <a:r>
              <a:rPr lang="vi-VN" spc="-26" dirty="0"/>
              <a:t> </a:t>
            </a:r>
            <a:r>
              <a:rPr lang="vi-VN" spc="-4" dirty="0"/>
              <a:t>THÍCH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73742" y="1098451"/>
            <a:ext cx="1346016" cy="97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36982" y="1451373"/>
            <a:ext cx="70062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Chú</a:t>
            </a:r>
            <a:r>
              <a:rPr sz="1100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949" y="1252846"/>
            <a:ext cx="1548017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8596" y="1528366"/>
            <a:ext cx="766322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700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mô</a:t>
            </a:r>
            <a:endParaRPr sz="700" dirty="0">
              <a:latin typeface="Arial"/>
              <a:cs typeface="Arial"/>
            </a:endParaRPr>
          </a:p>
          <a:p>
            <a:pPr marL="280803" marR="5293" indent="-271610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tả </a:t>
            </a:r>
            <a:r>
              <a:rPr sz="700" spc="-2" dirty="0" err="1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700"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spc="-2" dirty="0" smtClean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49081" y="1192313"/>
            <a:ext cx="1711731" cy="10202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46669" y="1476249"/>
            <a:ext cx="911262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8165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Giúp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chương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endParaRPr sz="700" dirty="0">
              <a:latin typeface="Arial"/>
              <a:cs typeface="Arial"/>
            </a:endParaRPr>
          </a:p>
          <a:p>
            <a:pPr marL="40950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đọc 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giúp</a:t>
            </a:r>
            <a:endParaRPr sz="700" dirty="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nhà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kế để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giải</a:t>
            </a:r>
            <a:endParaRPr sz="700" dirty="0">
              <a:latin typeface="Arial"/>
              <a:cs typeface="Arial"/>
            </a:endParaRPr>
          </a:p>
          <a:p>
            <a:pPr marL="79672" marR="75215" algn="ctr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thích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style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quy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các phần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3159" y="1652778"/>
            <a:ext cx="1448337" cy="1256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62640" y="2206764"/>
            <a:ext cx="847724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2958">
              <a:lnSpc>
                <a:spcPts val="715"/>
              </a:lnSpc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nhà</a:t>
            </a:r>
            <a:endParaRPr sz="700">
              <a:latin typeface="Arial"/>
              <a:cs typeface="Arial"/>
            </a:endParaRPr>
          </a:p>
          <a:p>
            <a:pPr marL="15600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kế trang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700">
              <a:latin typeface="Arial"/>
              <a:cs typeface="Arial"/>
            </a:endParaRPr>
          </a:p>
          <a:p>
            <a:pPr marL="181352" marR="2229" indent="-176059">
              <a:lnSpc>
                <a:spcPct val="70000"/>
              </a:lnSpc>
              <a:spcBef>
                <a:spcPts val="127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cung cấp thông tin về  các mã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9266" y="333276"/>
            <a:ext cx="1531514" cy="12093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8966" y="560718"/>
            <a:ext cx="899710" cy="436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2315"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đánh dấu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sz="700" dirty="0">
              <a:latin typeface="Arial"/>
              <a:cs typeface="Arial"/>
            </a:endParaRPr>
          </a:p>
          <a:p>
            <a:pPr marL="5571"/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ký tự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đặc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biệt, '/ *' </a:t>
            </a:r>
            <a:r>
              <a:rPr sz="700" spc="-2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700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 smtClean="0">
                <a:solidFill>
                  <a:srgbClr val="FFFFFF"/>
                </a:solidFill>
                <a:latin typeface="Arial"/>
                <a:cs typeface="Arial"/>
              </a:rPr>
              <a:t>'*/'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và có thể trên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dòng hoặc nhiều</a:t>
            </a:r>
            <a:r>
              <a:rPr sz="700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dong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7752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pt-BR" spc="-2" dirty="0"/>
              <a:t>GIẢ </a:t>
            </a:r>
            <a:r>
              <a:rPr lang="pt-BR" spc="-9" dirty="0"/>
              <a:t>CÁC </a:t>
            </a:r>
            <a:r>
              <a:rPr lang="pt-BR" spc="-7" dirty="0"/>
              <a:t>LỚP(PSEUDO </a:t>
            </a:r>
            <a:r>
              <a:rPr lang="pt-BR" spc="-2" dirty="0"/>
              <a:t>CLASSES)</a:t>
            </a:r>
            <a:r>
              <a:rPr lang="pt-BR" spc="-4" dirty="0"/>
              <a:t> </a:t>
            </a:r>
            <a:r>
              <a:rPr lang="pt-BR" spc="-2" dirty="0"/>
              <a:t>1-3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243590" y="818936"/>
            <a:ext cx="62740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3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Đôi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vô</a:t>
            </a:r>
            <a:r>
              <a:rPr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tình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9893" y="1136002"/>
            <a:ext cx="649408" cy="315090"/>
          </a:xfrm>
          <a:prstGeom prst="rect">
            <a:avLst/>
          </a:prstGeom>
        </p:spPr>
        <p:txBody>
          <a:bodyPr vert="horz" wrap="square" lIns="0" tIns="7243" rIns="0" bIns="0" rtlCol="0">
            <a:spAutoFit/>
          </a:bodyPr>
          <a:lstStyle/>
          <a:p>
            <a:pPr>
              <a:lnSpc>
                <a:spcPts val="820"/>
              </a:lnSpc>
              <a:spcBef>
                <a:spcPts val="5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cả  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đã truy</a:t>
            </a:r>
            <a:r>
              <a:rPr spc="-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818" y="1536500"/>
            <a:ext cx="6334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3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3590" y="1863928"/>
            <a:ext cx="6111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73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42957"/>
              </p:ext>
            </p:extLst>
          </p:nvPr>
        </p:nvGraphicFramePr>
        <p:xfrm>
          <a:off x="330068" y="612140"/>
          <a:ext cx="3333684" cy="1411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952"/>
                <a:gridCol w="2748732"/>
              </a:tblGrid>
              <a:tr h="328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Trạng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thái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334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317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active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 nhau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bởi 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502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hover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 nhau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trỏ chuột di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nó.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662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link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 nhau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siêu liên kết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ghé thăm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thường</a:t>
                      </a:r>
                      <a:r>
                        <a:rPr sz="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xuyên.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30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visited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279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lang="en-US" sz="1200" spc="0" baseline="-2006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200" spc="0" baseline="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77" baseline="-20061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nghĩa một kiểu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 nhau để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siêu liên kết truy cập.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445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245350" y="368531"/>
            <a:ext cx="280970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trạng thái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5350" y="2254886"/>
            <a:ext cx="2807226" cy="40157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</a:t>
            </a:r>
          </a:p>
          <a:p>
            <a:pPr marL="206145">
              <a:spcBef>
                <a:spcPts val="1059"/>
              </a:spcBef>
            </a:pPr>
            <a:r>
              <a:rPr dirty="0">
                <a:latin typeface="Courier New"/>
                <a:cs typeface="Courier New"/>
              </a:rPr>
              <a:t>selector_name:state_name </a:t>
            </a:r>
            <a:r>
              <a:rPr spc="2" dirty="0">
                <a:latin typeface="Courier New"/>
                <a:cs typeface="Courier New"/>
              </a:rPr>
              <a:t>{property:</a:t>
            </a:r>
            <a:r>
              <a:rPr spc="4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value}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5290" y="524343"/>
            <a:ext cx="3372192" cy="0"/>
          </a:xfrm>
          <a:custGeom>
            <a:avLst/>
            <a:gdLst/>
            <a:ahLst/>
            <a:cxnLst/>
            <a:rect l="l" t="t" r="r" b="b"/>
            <a:pathLst>
              <a:path w="7785100">
                <a:moveTo>
                  <a:pt x="0" y="0"/>
                </a:moveTo>
                <a:lnTo>
                  <a:pt x="7785100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742556"/>
              </p:ext>
            </p:extLst>
          </p:nvPr>
        </p:nvGraphicFramePr>
        <p:xfrm>
          <a:off x="272479" y="495245"/>
          <a:ext cx="3372192" cy="23142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906"/>
                <a:gridCol w="2610286"/>
              </a:tblGrid>
              <a:tr h="2749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Tên bộ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chọn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174601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:link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lựa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chọn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cả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kết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chưa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kích.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531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:active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kết kích</a:t>
                      </a:r>
                      <a:r>
                        <a:rPr sz="600" spc="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hoạt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092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:hover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kết khi di chuột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09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:visited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kết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đã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kích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2095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:focus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trỏ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đang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liên kết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19124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:first-letter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ký tự 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&lt;p&gt;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19124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:first-line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dòng 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&lt;p&gt;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21825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:first-child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&lt;p&gt; 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con 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cha</a:t>
                      </a:r>
                      <a:r>
                        <a:rPr sz="600" spc="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nó.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4E9E9"/>
                    </a:solidFill>
                  </a:tcPr>
                </a:tc>
              </a:tr>
              <a:tr h="19124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:before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chèn trước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&lt;p&gt;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D0D0"/>
                    </a:solidFill>
                  </a:tcPr>
                </a:tc>
              </a:tr>
              <a:tr h="191242"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:after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4E9E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chèn sau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mọi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</a:t>
                      </a:r>
                      <a:r>
                        <a:rPr sz="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&lt;p&gt;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F4E9E9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7752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pt-BR" spc="-2" dirty="0"/>
              <a:t>GIẢ </a:t>
            </a:r>
            <a:r>
              <a:rPr lang="pt-BR" spc="-9" dirty="0"/>
              <a:t>CÁC </a:t>
            </a:r>
            <a:r>
              <a:rPr lang="pt-BR" spc="-7" dirty="0"/>
              <a:t>LỚP(PSEUDO </a:t>
            </a:r>
            <a:r>
              <a:rPr lang="pt-BR" spc="-2" dirty="0"/>
              <a:t>CLASSES)</a:t>
            </a:r>
            <a:r>
              <a:rPr lang="pt-BR" spc="-4" dirty="0"/>
              <a:t> </a:t>
            </a:r>
            <a:r>
              <a:rPr lang="pt-BR" spc="-2" dirty="0"/>
              <a:t>2-3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5350" y="349487"/>
            <a:ext cx="240922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bộ chọn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GIỚI</a:t>
            </a:r>
            <a:r>
              <a:rPr lang="vi-VN" spc="-35" dirty="0"/>
              <a:t> </a:t>
            </a:r>
            <a:r>
              <a:rPr lang="vi-VN" spc="-2" dirty="0"/>
              <a:t>THIỆU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612480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8302752" y="0"/>
                </a:moveTo>
                <a:lnTo>
                  <a:pt x="79247" y="0"/>
                </a:lnTo>
                <a:lnTo>
                  <a:pt x="48402" y="6221"/>
                </a:lnTo>
                <a:lnTo>
                  <a:pt x="23212" y="23193"/>
                </a:lnTo>
                <a:lnTo>
                  <a:pt x="6228" y="48381"/>
                </a:lnTo>
                <a:lnTo>
                  <a:pt x="0" y="79248"/>
                </a:lnTo>
                <a:lnTo>
                  <a:pt x="0" y="396239"/>
                </a:lnTo>
                <a:lnTo>
                  <a:pt x="6228" y="427106"/>
                </a:lnTo>
                <a:lnTo>
                  <a:pt x="23212" y="452294"/>
                </a:lnTo>
                <a:lnTo>
                  <a:pt x="48402" y="469266"/>
                </a:lnTo>
                <a:lnTo>
                  <a:pt x="79247" y="475488"/>
                </a:lnTo>
                <a:lnTo>
                  <a:pt x="8302752" y="475488"/>
                </a:lnTo>
                <a:lnTo>
                  <a:pt x="8333618" y="469266"/>
                </a:lnTo>
                <a:lnTo>
                  <a:pt x="8358806" y="452294"/>
                </a:lnTo>
                <a:lnTo>
                  <a:pt x="8375778" y="427106"/>
                </a:lnTo>
                <a:lnTo>
                  <a:pt x="8382000" y="396239"/>
                </a:lnTo>
                <a:lnTo>
                  <a:pt x="8382000" y="79248"/>
                </a:lnTo>
                <a:lnTo>
                  <a:pt x="8375778" y="48381"/>
                </a:lnTo>
                <a:lnTo>
                  <a:pt x="8358806" y="23193"/>
                </a:lnTo>
                <a:lnTo>
                  <a:pt x="8333618" y="6221"/>
                </a:lnTo>
                <a:lnTo>
                  <a:pt x="8302752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612480"/>
            <a:ext cx="3630745" cy="212265"/>
          </a:xfrm>
          <a:custGeom>
            <a:avLst/>
            <a:gdLst/>
            <a:ahLst/>
            <a:cxnLst/>
            <a:rect l="l" t="t" r="r" b="b"/>
            <a:pathLst>
              <a:path w="8382000" h="475614">
                <a:moveTo>
                  <a:pt x="0" y="79248"/>
                </a:moveTo>
                <a:lnTo>
                  <a:pt x="6228" y="48381"/>
                </a:lnTo>
                <a:lnTo>
                  <a:pt x="23212" y="23193"/>
                </a:lnTo>
                <a:lnTo>
                  <a:pt x="48402" y="6221"/>
                </a:lnTo>
                <a:lnTo>
                  <a:pt x="79247" y="0"/>
                </a:lnTo>
                <a:lnTo>
                  <a:pt x="8302752" y="0"/>
                </a:lnTo>
                <a:lnTo>
                  <a:pt x="8333618" y="6221"/>
                </a:lnTo>
                <a:lnTo>
                  <a:pt x="8358806" y="23193"/>
                </a:lnTo>
                <a:lnTo>
                  <a:pt x="8375778" y="48381"/>
                </a:lnTo>
                <a:lnTo>
                  <a:pt x="8382000" y="79248"/>
                </a:lnTo>
                <a:lnTo>
                  <a:pt x="8382000" y="396239"/>
                </a:lnTo>
                <a:lnTo>
                  <a:pt x="8375778" y="427106"/>
                </a:lnTo>
                <a:lnTo>
                  <a:pt x="8358806" y="452294"/>
                </a:lnTo>
                <a:lnTo>
                  <a:pt x="8333618" y="469266"/>
                </a:lnTo>
                <a:lnTo>
                  <a:pt x="8302752" y="475488"/>
                </a:lnTo>
                <a:lnTo>
                  <a:pt x="79247" y="475488"/>
                </a:lnTo>
                <a:lnTo>
                  <a:pt x="48402" y="469266"/>
                </a:lnTo>
                <a:lnTo>
                  <a:pt x="23212" y="452294"/>
                </a:lnTo>
                <a:lnTo>
                  <a:pt x="6228" y="427106"/>
                </a:lnTo>
                <a:lnTo>
                  <a:pt x="0" y="396239"/>
                </a:lnTo>
                <a:lnTo>
                  <a:pt x="0" y="7924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918549"/>
            <a:ext cx="3630745" cy="209715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8303767" y="0"/>
                </a:moveTo>
                <a:lnTo>
                  <a:pt x="78231" y="0"/>
                </a:lnTo>
                <a:lnTo>
                  <a:pt x="47780" y="6151"/>
                </a:lnTo>
                <a:lnTo>
                  <a:pt x="22913" y="22923"/>
                </a:lnTo>
                <a:lnTo>
                  <a:pt x="6147" y="47791"/>
                </a:lnTo>
                <a:lnTo>
                  <a:pt x="0" y="78232"/>
                </a:lnTo>
                <a:lnTo>
                  <a:pt x="0" y="391160"/>
                </a:lnTo>
                <a:lnTo>
                  <a:pt x="6147" y="421600"/>
                </a:lnTo>
                <a:lnTo>
                  <a:pt x="22913" y="446468"/>
                </a:lnTo>
                <a:lnTo>
                  <a:pt x="47780" y="463240"/>
                </a:lnTo>
                <a:lnTo>
                  <a:pt x="78231" y="469391"/>
                </a:lnTo>
                <a:lnTo>
                  <a:pt x="8303767" y="469391"/>
                </a:lnTo>
                <a:lnTo>
                  <a:pt x="8334208" y="463240"/>
                </a:lnTo>
                <a:lnTo>
                  <a:pt x="8359076" y="446468"/>
                </a:lnTo>
                <a:lnTo>
                  <a:pt x="8375848" y="421600"/>
                </a:lnTo>
                <a:lnTo>
                  <a:pt x="8382000" y="391160"/>
                </a:lnTo>
                <a:lnTo>
                  <a:pt x="8382000" y="78232"/>
                </a:lnTo>
                <a:lnTo>
                  <a:pt x="8375848" y="47791"/>
                </a:lnTo>
                <a:lnTo>
                  <a:pt x="8359076" y="22923"/>
                </a:lnTo>
                <a:lnTo>
                  <a:pt x="8334208" y="6151"/>
                </a:lnTo>
                <a:lnTo>
                  <a:pt x="83037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918549"/>
            <a:ext cx="3630745" cy="209715"/>
          </a:xfrm>
          <a:custGeom>
            <a:avLst/>
            <a:gdLst/>
            <a:ahLst/>
            <a:cxnLst/>
            <a:rect l="l" t="t" r="r" b="b"/>
            <a:pathLst>
              <a:path w="8382000" h="469900">
                <a:moveTo>
                  <a:pt x="0" y="78232"/>
                </a:moveTo>
                <a:lnTo>
                  <a:pt x="6147" y="47791"/>
                </a:lnTo>
                <a:lnTo>
                  <a:pt x="22913" y="22923"/>
                </a:lnTo>
                <a:lnTo>
                  <a:pt x="47780" y="6151"/>
                </a:lnTo>
                <a:lnTo>
                  <a:pt x="78231" y="0"/>
                </a:lnTo>
                <a:lnTo>
                  <a:pt x="8303767" y="0"/>
                </a:lnTo>
                <a:lnTo>
                  <a:pt x="8334208" y="6151"/>
                </a:lnTo>
                <a:lnTo>
                  <a:pt x="8359076" y="22923"/>
                </a:lnTo>
                <a:lnTo>
                  <a:pt x="8375848" y="47791"/>
                </a:lnTo>
                <a:lnTo>
                  <a:pt x="8382000" y="78232"/>
                </a:lnTo>
                <a:lnTo>
                  <a:pt x="8382000" y="391160"/>
                </a:lnTo>
                <a:lnTo>
                  <a:pt x="8375848" y="421600"/>
                </a:lnTo>
                <a:lnTo>
                  <a:pt x="8359076" y="446468"/>
                </a:lnTo>
                <a:lnTo>
                  <a:pt x="8334208" y="463240"/>
                </a:lnTo>
                <a:lnTo>
                  <a:pt x="8303767" y="469391"/>
                </a:lnTo>
                <a:lnTo>
                  <a:pt x="78231" y="469391"/>
                </a:lnTo>
                <a:lnTo>
                  <a:pt x="47780" y="463240"/>
                </a:lnTo>
                <a:lnTo>
                  <a:pt x="22913" y="446468"/>
                </a:lnTo>
                <a:lnTo>
                  <a:pt x="6147" y="421600"/>
                </a:lnTo>
                <a:lnTo>
                  <a:pt x="0" y="391160"/>
                </a:lnTo>
                <a:lnTo>
                  <a:pt x="0" y="7823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236863"/>
            <a:ext cx="3630745" cy="222468"/>
          </a:xfrm>
          <a:custGeom>
            <a:avLst/>
            <a:gdLst/>
            <a:ahLst/>
            <a:cxnLst/>
            <a:rect l="l" t="t" r="r" b="b"/>
            <a:pathLst>
              <a:path w="8382000" h="498475">
                <a:moveTo>
                  <a:pt x="8298942" y="0"/>
                </a:moveTo>
                <a:lnTo>
                  <a:pt x="83057" y="0"/>
                </a:lnTo>
                <a:lnTo>
                  <a:pt x="50727" y="6530"/>
                </a:lnTo>
                <a:lnTo>
                  <a:pt x="24326" y="24336"/>
                </a:lnTo>
                <a:lnTo>
                  <a:pt x="6527" y="50738"/>
                </a:lnTo>
                <a:lnTo>
                  <a:pt x="0" y="83057"/>
                </a:lnTo>
                <a:lnTo>
                  <a:pt x="0" y="415289"/>
                </a:lnTo>
                <a:lnTo>
                  <a:pt x="6527" y="447609"/>
                </a:lnTo>
                <a:lnTo>
                  <a:pt x="24326" y="474011"/>
                </a:lnTo>
                <a:lnTo>
                  <a:pt x="50727" y="491817"/>
                </a:lnTo>
                <a:lnTo>
                  <a:pt x="83057" y="498347"/>
                </a:lnTo>
                <a:lnTo>
                  <a:pt x="8298942" y="498347"/>
                </a:lnTo>
                <a:lnTo>
                  <a:pt x="8331261" y="491817"/>
                </a:lnTo>
                <a:lnTo>
                  <a:pt x="8357663" y="474011"/>
                </a:lnTo>
                <a:lnTo>
                  <a:pt x="8375469" y="447609"/>
                </a:lnTo>
                <a:lnTo>
                  <a:pt x="8382000" y="415289"/>
                </a:lnTo>
                <a:lnTo>
                  <a:pt x="8382000" y="83057"/>
                </a:lnTo>
                <a:lnTo>
                  <a:pt x="8375469" y="50738"/>
                </a:lnTo>
                <a:lnTo>
                  <a:pt x="8357663" y="24336"/>
                </a:lnTo>
                <a:lnTo>
                  <a:pt x="8331261" y="6530"/>
                </a:lnTo>
                <a:lnTo>
                  <a:pt x="82989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236863"/>
            <a:ext cx="3630745" cy="222468"/>
          </a:xfrm>
          <a:custGeom>
            <a:avLst/>
            <a:gdLst/>
            <a:ahLst/>
            <a:cxnLst/>
            <a:rect l="l" t="t" r="r" b="b"/>
            <a:pathLst>
              <a:path w="8382000" h="498475">
                <a:moveTo>
                  <a:pt x="0" y="83057"/>
                </a:moveTo>
                <a:lnTo>
                  <a:pt x="6527" y="50738"/>
                </a:lnTo>
                <a:lnTo>
                  <a:pt x="24326" y="24336"/>
                </a:lnTo>
                <a:lnTo>
                  <a:pt x="50727" y="6530"/>
                </a:lnTo>
                <a:lnTo>
                  <a:pt x="83057" y="0"/>
                </a:lnTo>
                <a:lnTo>
                  <a:pt x="8298942" y="0"/>
                </a:lnTo>
                <a:lnTo>
                  <a:pt x="8331261" y="6530"/>
                </a:lnTo>
                <a:lnTo>
                  <a:pt x="8357663" y="24336"/>
                </a:lnTo>
                <a:lnTo>
                  <a:pt x="8375469" y="50738"/>
                </a:lnTo>
                <a:lnTo>
                  <a:pt x="8382000" y="83057"/>
                </a:lnTo>
                <a:lnTo>
                  <a:pt x="8382000" y="415289"/>
                </a:lnTo>
                <a:lnTo>
                  <a:pt x="8375469" y="447609"/>
                </a:lnTo>
                <a:lnTo>
                  <a:pt x="8357663" y="474011"/>
                </a:lnTo>
                <a:lnTo>
                  <a:pt x="8331261" y="491817"/>
                </a:lnTo>
                <a:lnTo>
                  <a:pt x="8298942" y="498347"/>
                </a:lnTo>
                <a:lnTo>
                  <a:pt x="83057" y="498347"/>
                </a:lnTo>
                <a:lnTo>
                  <a:pt x="50727" y="491817"/>
                </a:lnTo>
                <a:lnTo>
                  <a:pt x="24326" y="474011"/>
                </a:lnTo>
                <a:lnTo>
                  <a:pt x="6527" y="447609"/>
                </a:lnTo>
                <a:lnTo>
                  <a:pt x="0" y="415289"/>
                </a:lnTo>
                <a:lnTo>
                  <a:pt x="0" y="8305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1564697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5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5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1564697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0" y="92455"/>
                </a:moveTo>
                <a:lnTo>
                  <a:pt x="7264" y="56471"/>
                </a:lnTo>
                <a:lnTo>
                  <a:pt x="27077" y="27082"/>
                </a:lnTo>
                <a:lnTo>
                  <a:pt x="56465" y="7266"/>
                </a:lnTo>
                <a:lnTo>
                  <a:pt x="92456" y="0"/>
                </a:lnTo>
                <a:lnTo>
                  <a:pt x="8289544" y="0"/>
                </a:lnTo>
                <a:lnTo>
                  <a:pt x="8325528" y="7266"/>
                </a:lnTo>
                <a:lnTo>
                  <a:pt x="8354917" y="27082"/>
                </a:lnTo>
                <a:lnTo>
                  <a:pt x="8374733" y="56471"/>
                </a:lnTo>
                <a:lnTo>
                  <a:pt x="8382000" y="92455"/>
                </a:lnTo>
                <a:lnTo>
                  <a:pt x="8382000" y="462280"/>
                </a:lnTo>
                <a:lnTo>
                  <a:pt x="8374733" y="498264"/>
                </a:lnTo>
                <a:lnTo>
                  <a:pt x="8354917" y="527653"/>
                </a:lnTo>
                <a:lnTo>
                  <a:pt x="8325528" y="547469"/>
                </a:lnTo>
                <a:lnTo>
                  <a:pt x="8289544" y="554736"/>
                </a:lnTo>
                <a:lnTo>
                  <a:pt x="92456" y="554736"/>
                </a:lnTo>
                <a:lnTo>
                  <a:pt x="56465" y="547469"/>
                </a:lnTo>
                <a:lnTo>
                  <a:pt x="27077" y="527653"/>
                </a:lnTo>
                <a:lnTo>
                  <a:pt x="7264" y="498264"/>
                </a:lnTo>
                <a:lnTo>
                  <a:pt x="0" y="462280"/>
                </a:lnTo>
                <a:lnTo>
                  <a:pt x="0" y="924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2279" y="641443"/>
            <a:ext cx="3430229" cy="110411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Cascading </a:t>
            </a:r>
            <a:r>
              <a:rPr spc="-4" dirty="0">
                <a:latin typeface="Arial"/>
                <a:cs typeface="Arial"/>
              </a:rPr>
              <a:t>Style </a:t>
            </a:r>
            <a:r>
              <a:rPr spc="-2" dirty="0">
                <a:latin typeface="Arial"/>
                <a:cs typeface="Arial"/>
              </a:rPr>
              <a:t>Sheet </a:t>
            </a:r>
            <a:r>
              <a:rPr dirty="0">
                <a:latin typeface="Arial"/>
                <a:cs typeface="Arial"/>
              </a:rPr>
              <a:t>(CSS) </a:t>
            </a:r>
            <a:r>
              <a:rPr spc="-2" dirty="0">
                <a:latin typeface="Arial"/>
                <a:cs typeface="Arial"/>
              </a:rPr>
              <a:t>là một ngôn ngữ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stylesheet.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Nó thông báo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thức trình bày một tài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100">
              <a:latin typeface="Times New Roman"/>
              <a:cs typeface="Times New Roman"/>
            </a:endParaRPr>
          </a:p>
          <a:p>
            <a:pPr marL="5850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một ngôn ngữ đánh dấu để mô </a:t>
            </a:r>
            <a:r>
              <a:rPr dirty="0">
                <a:latin typeface="Arial"/>
                <a:cs typeface="Arial"/>
              </a:rPr>
              <a:t>tả </a:t>
            </a:r>
            <a:r>
              <a:rPr spc="-2" dirty="0">
                <a:latin typeface="Arial"/>
                <a:cs typeface="Arial"/>
              </a:rPr>
              <a:t>ngữ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spc="-2" dirty="0">
                <a:latin typeface="Arial"/>
                <a:cs typeface="Arial"/>
              </a:rPr>
              <a:t>trình bày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tài  </a:t>
            </a:r>
            <a:r>
              <a:rPr spc="-4" dirty="0">
                <a:latin typeface="Arial"/>
                <a:cs typeface="Arial"/>
              </a:rPr>
              <a:t>liệu.</a:t>
            </a:r>
            <a:endParaRPr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100">
              <a:latin typeface="Times New Roman"/>
              <a:cs typeface="Times New Roman"/>
            </a:endParaRPr>
          </a:p>
          <a:p>
            <a:pPr marL="7243"/>
            <a:r>
              <a:rPr spc="-2" dirty="0">
                <a:latin typeface="Arial"/>
                <a:cs typeface="Arial"/>
              </a:rPr>
              <a:t>Nó định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cách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hiển</a:t>
            </a:r>
            <a:r>
              <a:rPr spc="-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thị.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5350" y="368531"/>
            <a:ext cx="3550154" cy="62174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Pseudo classes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được áp dụng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tùy thuộc vào trạng  thái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CSS3, </a:t>
            </a:r>
            <a:r>
              <a:rPr spc="2" dirty="0">
                <a:latin typeface="Calibri"/>
                <a:cs typeface="Calibri"/>
              </a:rPr>
              <a:t>một bộ chọn </a:t>
            </a:r>
            <a:r>
              <a:rPr dirty="0">
                <a:latin typeface="Calibri"/>
                <a:cs typeface="Calibri"/>
              </a:rPr>
              <a:t>có thể bao gồm nhiều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pseudo-classes.</a:t>
            </a: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Pseudo class không phải là loại trừ lẫn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7641" y="1154903"/>
            <a:ext cx="1524000" cy="162117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2">
              <a:spcBef>
                <a:spcPts val="7"/>
              </a:spcBef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a:link </a:t>
            </a:r>
            <a:r>
              <a:rPr lang="en-US" sz="700" spc="-2" dirty="0" smtClean="0">
                <a:latin typeface="Courier New"/>
                <a:cs typeface="Courier New"/>
              </a:rPr>
              <a:t>{</a:t>
            </a:r>
          </a:p>
          <a:p>
            <a:pPr marL="5572">
              <a:spcBef>
                <a:spcPts val="7"/>
              </a:spcBef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700" spc="-2" dirty="0" smtClean="0">
                <a:latin typeface="Courier New"/>
                <a:cs typeface="Courier New"/>
              </a:rPr>
              <a:t>color</a:t>
            </a:r>
            <a:r>
              <a:rPr lang="en-US" sz="700" spc="-2" dirty="0">
                <a:latin typeface="Courier New"/>
                <a:cs typeface="Courier New"/>
              </a:rPr>
              <a:t>:</a:t>
            </a:r>
            <a:r>
              <a:rPr lang="en-US" sz="700" spc="-22" dirty="0">
                <a:latin typeface="Courier New"/>
                <a:cs typeface="Courier New"/>
              </a:rPr>
              <a:t> </a:t>
            </a:r>
            <a:r>
              <a:rPr lang="en-US" sz="700" spc="-2" dirty="0" smtClean="0">
                <a:latin typeface="Courier New"/>
                <a:cs typeface="Courier New"/>
              </a:rPr>
              <a:t>white;</a:t>
            </a:r>
            <a:endParaRPr lang="en-US" sz="700" dirty="0" smtClean="0">
              <a:latin typeface="Courier New"/>
              <a:cs typeface="Courier New"/>
            </a:endParaRPr>
          </a:p>
          <a:p>
            <a:pPr marL="5572">
              <a:spcBef>
                <a:spcPts val="7"/>
              </a:spcBef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700" spc="-2" dirty="0" smtClean="0">
                <a:latin typeface="Courier New"/>
                <a:cs typeface="Courier New"/>
              </a:rPr>
              <a:t>background-color</a:t>
            </a:r>
            <a:r>
              <a:rPr lang="en-US" sz="700" spc="-2" dirty="0">
                <a:latin typeface="Courier New"/>
                <a:cs typeface="Courier New"/>
              </a:rPr>
              <a:t>: black</a:t>
            </a:r>
            <a:r>
              <a:rPr lang="en-US" sz="700" spc="-2" dirty="0" smtClean="0">
                <a:latin typeface="Courier New"/>
                <a:cs typeface="Courier New"/>
              </a:rPr>
              <a:t>;</a:t>
            </a:r>
          </a:p>
          <a:p>
            <a:pPr marL="5571">
              <a:spcBef>
                <a:spcPts val="42"/>
              </a:spcBef>
            </a:pPr>
            <a:r>
              <a:rPr sz="700" spc="-2" dirty="0" smtClean="0">
                <a:latin typeface="Courier New"/>
                <a:cs typeface="Courier New"/>
              </a:rPr>
              <a:t>border</a:t>
            </a:r>
            <a:r>
              <a:rPr sz="700" spc="-2" dirty="0">
                <a:latin typeface="Courier New"/>
                <a:cs typeface="Courier New"/>
              </a:rPr>
              <a:t>: 2px solid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white;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 marR="591414"/>
            <a:r>
              <a:rPr sz="700" spc="-2" dirty="0">
                <a:latin typeface="Courier New"/>
                <a:cs typeface="Courier New"/>
              </a:rPr>
              <a:t>a:visited {  color: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white;</a:t>
            </a:r>
            <a:endParaRPr sz="700" dirty="0">
              <a:latin typeface="Courier New"/>
              <a:cs typeface="Courier New"/>
            </a:endParaRPr>
          </a:p>
          <a:p>
            <a:pPr marL="5571" marR="2229"/>
            <a:r>
              <a:rPr sz="700" spc="-2" dirty="0">
                <a:latin typeface="Courier New"/>
                <a:cs typeface="Courier New"/>
              </a:rPr>
              <a:t>background-color: brown;  border: 2px solid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white;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 marR="591414"/>
            <a:r>
              <a:rPr sz="700" spc="-2" dirty="0">
                <a:latin typeface="Courier New"/>
                <a:cs typeface="Courier New"/>
              </a:rPr>
              <a:t>a:hover {  color: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black;</a:t>
            </a:r>
            <a:endParaRPr sz="700" dirty="0">
              <a:latin typeface="Courier New"/>
              <a:cs typeface="Courier New"/>
            </a:endParaRPr>
          </a:p>
          <a:p>
            <a:pPr marL="5571" marR="2229"/>
            <a:r>
              <a:rPr sz="700" spc="-2" dirty="0">
                <a:latin typeface="Courier New"/>
                <a:cs typeface="Courier New"/>
              </a:rPr>
              <a:t>background-color: white;  border: 2px solid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black;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277752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pt-BR" spc="-2" dirty="0"/>
              <a:t>GIẢ </a:t>
            </a:r>
            <a:r>
              <a:rPr lang="pt-BR" spc="-9" dirty="0"/>
              <a:t>CÁC </a:t>
            </a:r>
            <a:r>
              <a:rPr lang="pt-BR" spc="-7" dirty="0"/>
              <a:t>LỚP (PSEUDO </a:t>
            </a:r>
            <a:r>
              <a:rPr lang="pt-BR" spc="-2" dirty="0"/>
              <a:t>CLASSES)</a:t>
            </a:r>
            <a:r>
              <a:rPr lang="pt-BR" spc="-4" dirty="0"/>
              <a:t> </a:t>
            </a:r>
            <a:r>
              <a:rPr lang="pt-BR" spc="-2" dirty="0"/>
              <a:t>3-3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973538" y="2734790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5606" y="958400"/>
            <a:ext cx="2068864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1483" y="1272123"/>
            <a:ext cx="915663" cy="188504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268267" marR="2229" indent="-262974">
              <a:lnSpc>
                <a:spcPct val="70000"/>
              </a:lnSpc>
              <a:spcBef>
                <a:spcPts val="294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ra kiểu cho các link  chưa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kích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16534" y="1498444"/>
            <a:ext cx="2027936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41483" y="1812166"/>
            <a:ext cx="915663" cy="188504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320361" marR="2229" indent="-315068">
              <a:lnSpc>
                <a:spcPct val="70000"/>
              </a:lnSpc>
              <a:spcBef>
                <a:spcPts val="294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ra kiểu cho các link  đã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kích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4651" y="2042569"/>
            <a:ext cx="2028596" cy="821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632582" y="2356166"/>
            <a:ext cx="734125" cy="18488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7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Chỉ ra kiểu khi</a:t>
            </a:r>
            <a:r>
              <a:rPr sz="700" spc="-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endParaRPr sz="700">
              <a:latin typeface="Arial"/>
              <a:cs typeface="Arial"/>
            </a:endParaRPr>
          </a:p>
          <a:p>
            <a:pPr marL="279" algn="ctr">
              <a:lnSpc>
                <a:spcPts val="717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chuột di vào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6058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 ĐÍCH CỦA </a:t>
            </a:r>
            <a:r>
              <a:rPr lang="vi-VN" spc="-9" dirty="0"/>
              <a:t>CÁC </a:t>
            </a:r>
            <a:r>
              <a:rPr lang="vi-VN" spc="-4" dirty="0"/>
              <a:t>GIẢ </a:t>
            </a:r>
            <a:r>
              <a:rPr lang="vi-VN" spc="-2" dirty="0"/>
              <a:t>PHẦN</a:t>
            </a:r>
            <a:r>
              <a:rPr lang="vi-VN" spc="-7" dirty="0"/>
              <a:t> </a:t>
            </a:r>
            <a:r>
              <a:rPr lang="vi-VN" spc="-2" dirty="0"/>
              <a:t>TỬ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550154" cy="116505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50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Xem </a:t>
            </a:r>
            <a:r>
              <a:rPr spc="-4" dirty="0">
                <a:latin typeface="Calibri"/>
                <a:cs typeface="Calibri"/>
              </a:rPr>
              <a:t>xét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kịch bản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bạn </a:t>
            </a:r>
            <a:r>
              <a:rPr spc="2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thiết </a:t>
            </a:r>
            <a:r>
              <a:rPr spc="-9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giải thích các thuật  ngữ các thuật ngữ quan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trọng.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điều kiện như </a:t>
            </a:r>
            <a:r>
              <a:rPr spc="-18" dirty="0">
                <a:latin typeface="Calibri"/>
                <a:cs typeface="Calibri"/>
              </a:rPr>
              <a:t>vậy, </a:t>
            </a:r>
            <a:r>
              <a:rPr dirty="0">
                <a:latin typeface="Calibri"/>
                <a:cs typeface="Calibri"/>
              </a:rPr>
              <a:t>bạn có thể cảm </a:t>
            </a:r>
            <a:r>
              <a:rPr spc="-2" dirty="0">
                <a:latin typeface="Calibri"/>
                <a:cs typeface="Calibri"/>
              </a:rPr>
              <a:t>thấy </a:t>
            </a:r>
            <a:r>
              <a:rPr dirty="0">
                <a:latin typeface="Calibri"/>
                <a:cs typeface="Calibri"/>
              </a:rPr>
              <a:t>cần phải nhấn mạnh  </a:t>
            </a:r>
            <a:r>
              <a:rPr spc="2" dirty="0">
                <a:latin typeface="Calibri"/>
                <a:cs typeface="Calibri"/>
              </a:rPr>
              <a:t>thêm </a:t>
            </a:r>
            <a:r>
              <a:rPr dirty="0">
                <a:latin typeface="Calibri"/>
                <a:cs typeface="Calibri"/>
              </a:rPr>
              <a:t>về các </a:t>
            </a:r>
            <a:r>
              <a:rPr spc="2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cái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bằng cách </a:t>
            </a:r>
            <a:r>
              <a:rPr spc="2" dirty="0">
                <a:latin typeface="Calibri"/>
                <a:cs typeface="Calibri"/>
              </a:rPr>
              <a:t>áp dụng </a:t>
            </a:r>
            <a:r>
              <a:rPr dirty="0">
                <a:latin typeface="Calibri"/>
                <a:cs typeface="Calibri"/>
              </a:rPr>
              <a:t>kiểu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 tử giả cung cấp cho bạn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linh hoạt để áp dụng kiểu cho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-2" dirty="0">
                <a:latin typeface="Calibri"/>
                <a:cs typeface="Calibri"/>
              </a:rPr>
              <a:t>cụ 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2" dirty="0">
                <a:latin typeface="Calibri"/>
                <a:cs typeface="Calibri"/>
              </a:rPr>
              <a:t>dung như chữ </a:t>
            </a:r>
            <a:r>
              <a:rPr dirty="0">
                <a:latin typeface="Calibri"/>
                <a:cs typeface="Calibri"/>
              </a:rPr>
              <a:t>cái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hoặc dòng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Phần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giả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biết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thêm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hiệu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đặc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biệt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&lt;p&gt;,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7"/>
              </a:spcBef>
            </a:pPr>
            <a:r>
              <a:rPr dirty="0">
                <a:latin typeface="Calibri"/>
                <a:cs typeface="Calibri"/>
              </a:rPr>
              <a:t>&lt;body&gt;,..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Cú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2162" y="1692545"/>
            <a:ext cx="2946329" cy="93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173285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GIẢ </a:t>
            </a:r>
            <a:r>
              <a:rPr lang="vi-VN" spc="-4" dirty="0"/>
              <a:t>PHẦN </a:t>
            </a:r>
            <a:r>
              <a:rPr lang="vi-VN" spc="-2" dirty="0"/>
              <a:t>TỬ</a:t>
            </a:r>
            <a:r>
              <a:rPr lang="vi-VN" spc="-20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8360" y="501955"/>
            <a:ext cx="3683556" cy="351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360" y="879441"/>
            <a:ext cx="3683556" cy="307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8774" y="529331"/>
            <a:ext cx="3471213" cy="55092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giả :first-line and :first-letter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bạn áp dụng phong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 dòng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chữ cái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5571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:first-line pseudo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bạn áp dụng kiểu cho dòng đầu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tiên.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50" y="1227171"/>
            <a:ext cx="1585150" cy="101215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p:first-line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06145" marR="2229"/>
            <a:r>
              <a:rPr sz="700" spc="-2" dirty="0">
                <a:latin typeface="Courier New"/>
                <a:cs typeface="Courier New"/>
              </a:rPr>
              <a:t>font-family: “Tahoma”;  font-weight: bolder;  background-color: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#FFFFCC;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9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28100" y="1392958"/>
            <a:ext cx="2077446" cy="903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87377" y="1668456"/>
            <a:ext cx="930516" cy="26182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Xác định kiểu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dụng cho dòng đầu</a:t>
            </a:r>
            <a:r>
              <a:rPr sz="700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tiên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717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 dung</a:t>
            </a: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173285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GIẢ </a:t>
            </a:r>
            <a:r>
              <a:rPr lang="vi-VN" spc="-4" dirty="0"/>
              <a:t>PHẦN </a:t>
            </a:r>
            <a:r>
              <a:rPr lang="vi-VN" spc="-2" dirty="0"/>
              <a:t>TỬ</a:t>
            </a:r>
            <a:r>
              <a:rPr lang="vi-VN" spc="-20" dirty="0"/>
              <a:t> </a:t>
            </a:r>
            <a:r>
              <a:rPr lang="vi-VN" spc="-2" dirty="0"/>
              <a:t>2-2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8360" y="485631"/>
            <a:ext cx="368355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775" y="512724"/>
            <a:ext cx="3406849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Giả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phẩn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:first-letter 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bạn áp dụng 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tiên của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dung.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878817"/>
            <a:ext cx="1425893" cy="101215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p:first-letter</a:t>
            </a:r>
            <a:endParaRPr sz="700">
              <a:latin typeface="Courier New"/>
              <a:cs typeface="Courier New"/>
            </a:endParaRPr>
          </a:p>
          <a:p>
            <a:pPr marL="206145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06145" marR="2229"/>
            <a:r>
              <a:rPr sz="700" spc="-2" dirty="0">
                <a:latin typeface="Courier New"/>
                <a:cs typeface="Courier New"/>
              </a:rPr>
              <a:t>font-family: “fantasy”;  font-size: </a:t>
            </a:r>
            <a:r>
              <a:rPr sz="700" dirty="0">
                <a:latin typeface="Courier New"/>
                <a:cs typeface="Courier New"/>
              </a:rPr>
              <a:t>xx-large;  </a:t>
            </a:r>
            <a:r>
              <a:rPr sz="700" spc="-2" dirty="0">
                <a:latin typeface="Courier New"/>
                <a:cs typeface="Courier New"/>
              </a:rPr>
              <a:t>font-weight: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bold;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11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1833" y="1120896"/>
            <a:ext cx="2059623" cy="9032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08274" y="1358440"/>
            <a:ext cx="895033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Xác định kiểu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7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áp</a:t>
            </a:r>
            <a:endParaRPr sz="700">
              <a:latin typeface="Arial"/>
              <a:cs typeface="Arial"/>
            </a:endParaRPr>
          </a:p>
          <a:p>
            <a:pPr marL="29529">
              <a:lnSpc>
                <a:spcPts val="590"/>
              </a:lnSpc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cho các chữ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cái</a:t>
            </a:r>
            <a:endParaRPr sz="700">
              <a:latin typeface="Arial"/>
              <a:cs typeface="Arial"/>
            </a:endParaRPr>
          </a:p>
          <a:p>
            <a:pPr marL="354625" marR="24236" indent="-327046">
              <a:lnSpc>
                <a:spcPct val="70000"/>
              </a:lnSpc>
              <a:spcBef>
                <a:spcPts val="127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tiên của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nội dung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7" y="79894"/>
            <a:ext cx="211270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KIỂU </a:t>
            </a:r>
            <a:r>
              <a:rPr lang="vi-VN" spc="-2" dirty="0"/>
              <a:t>CHO</a:t>
            </a:r>
            <a:r>
              <a:rPr lang="vi-VN" spc="-9" dirty="0"/>
              <a:t> </a:t>
            </a:r>
            <a:r>
              <a:rPr lang="vi-VN" spc="-7" dirty="0"/>
              <a:t>HYPERLINKS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8262" y="610780"/>
            <a:ext cx="3673654" cy="5169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340" y="1137220"/>
            <a:ext cx="3681576" cy="753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282" y="1892873"/>
            <a:ext cx="3675634" cy="3985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9963" y="729693"/>
            <a:ext cx="3511370" cy="145156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14486" marR="16436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xuất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 của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siêu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900">
              <a:latin typeface="Times New Roman"/>
              <a:cs typeface="Times New Roman"/>
            </a:endParaRPr>
          </a:p>
          <a:p>
            <a:pPr marL="6407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hai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 để gán kiểu siêu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link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8914" marR="18943">
              <a:lnSpc>
                <a:spcPts val="820"/>
              </a:lnSpc>
              <a:spcBef>
                <a:spcPts val="693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hyperlink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gán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thì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tất cả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hyperlink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div đó đều tuân theo quy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tắc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đã định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728"/>
              </a:lnSpc>
              <a:spcBef>
                <a:spcPts val="564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Các hyperlink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cùng mục đích thường 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các kiểu class thay vì id,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điểm chú ý  là id chỉ 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lần trong trang, còn class sử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nhiều lần theo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z="700" spc="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cầu.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27206"/>
            <a:ext cx="3852551" cy="3081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3128" y="79894"/>
            <a:ext cx="75723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</a:t>
            </a:r>
            <a:r>
              <a:rPr lang="vi-VN" spc="-26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19696"/>
            <a:ext cx="3451408" cy="25366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229" indent="-120344">
              <a:lnSpc>
                <a:spcPct val="1400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CSS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cơ chế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thêm style như </a:t>
            </a:r>
            <a:r>
              <a:rPr spc="-2" dirty="0">
                <a:latin typeface="Calibri"/>
                <a:cs typeface="Calibri"/>
              </a:rPr>
              <a:t>font, </a:t>
            </a:r>
            <a:r>
              <a:rPr spc="-13" dirty="0">
                <a:latin typeface="Calibri"/>
                <a:cs typeface="Calibri"/>
              </a:rPr>
              <a:t>color,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khoảng </a:t>
            </a:r>
            <a:r>
              <a:rPr dirty="0">
                <a:latin typeface="Calibri"/>
                <a:cs typeface="Calibri"/>
              </a:rPr>
              <a:t>cách </a:t>
            </a:r>
            <a:r>
              <a:rPr spc="-2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4" dirty="0">
                <a:latin typeface="Calibri"/>
                <a:cs typeface="Calibri"/>
              </a:rPr>
              <a:t>Web. </a:t>
            </a:r>
            <a:r>
              <a:rPr dirty="0">
                <a:latin typeface="Calibri"/>
                <a:cs typeface="Calibri"/>
              </a:rPr>
              <a:t>CSS có nhiều cấp </a:t>
            </a:r>
            <a:r>
              <a:rPr spc="2" dirty="0">
                <a:latin typeface="Calibri"/>
                <a:cs typeface="Calibri"/>
              </a:rPr>
              <a:t>độ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thông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số.</a:t>
            </a:r>
          </a:p>
          <a:p>
            <a:pPr>
              <a:spcBef>
                <a:spcPts val="15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chung của CSS gồm </a:t>
            </a:r>
            <a:r>
              <a:rPr spc="2" dirty="0">
                <a:latin typeface="Calibri"/>
                <a:cs typeface="Calibri"/>
              </a:rPr>
              <a:t>3 </a:t>
            </a:r>
            <a:r>
              <a:rPr dirty="0">
                <a:latin typeface="Calibri"/>
                <a:cs typeface="Calibri"/>
              </a:rPr>
              <a:t>phần: </a:t>
            </a:r>
            <a:r>
              <a:rPr spc="-7" dirty="0">
                <a:latin typeface="Calibri"/>
                <a:cs typeface="Calibri"/>
              </a:rPr>
              <a:t>selector, property,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value.</a:t>
            </a:r>
          </a:p>
          <a:p>
            <a:pPr marL="125916" marR="3343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bộ </a:t>
            </a:r>
            <a:r>
              <a:rPr dirty="0">
                <a:latin typeface="Calibri"/>
                <a:cs typeface="Calibri"/>
              </a:rPr>
              <a:t>chọn là các phần tử HTML có thể áp dụng các kiểu cho chúng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các  loại là HTML element, Class, </a:t>
            </a:r>
            <a:r>
              <a:rPr spc="-7" dirty="0">
                <a:latin typeface="Calibri"/>
                <a:cs typeface="Calibri"/>
              </a:rPr>
              <a:t>ID, </a:t>
            </a:r>
            <a:r>
              <a:rPr dirty="0">
                <a:latin typeface="Calibri"/>
                <a:cs typeface="Calibri"/>
              </a:rPr>
              <a:t>, Universal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selectors.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Chú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thích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mô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tả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mà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bổ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sung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thêm</a:t>
            </a:r>
          </a:p>
          <a:p>
            <a:pPr marL="125916">
              <a:spcBef>
                <a:spcPts val="11"/>
              </a:spcBef>
            </a:pP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cho mã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</a:p>
          <a:p>
            <a:pPr>
              <a:spcBef>
                <a:spcPts val="20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 marR="2507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Giả lớp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2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các kiểu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cho những phần tử 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buttons, </a:t>
            </a:r>
            <a:r>
              <a:rPr spc="-2" dirty="0">
                <a:latin typeface="Calibri"/>
                <a:cs typeface="Calibri"/>
              </a:rPr>
              <a:t>hyperlinks, </a:t>
            </a:r>
            <a:r>
              <a:rPr spc="2" dirty="0">
                <a:latin typeface="Calibri"/>
                <a:cs typeface="Calibri"/>
              </a:rPr>
              <a:t>and </a:t>
            </a:r>
            <a:r>
              <a:rPr dirty="0">
                <a:latin typeface="Calibri"/>
                <a:cs typeface="Calibri"/>
              </a:rPr>
              <a:t>so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on.</a:t>
            </a: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125916" marR="2507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giả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thiết </a:t>
            </a:r>
            <a:r>
              <a:rPr spc="-9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áp dụng </a:t>
            </a:r>
            <a:r>
              <a:rPr dirty="0">
                <a:latin typeface="Calibri"/>
                <a:cs typeface="Calibri"/>
              </a:rPr>
              <a:t>các kiểu </a:t>
            </a:r>
            <a:r>
              <a:rPr spc="2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phần nội  </a:t>
            </a:r>
            <a:r>
              <a:rPr spc="2" dirty="0">
                <a:latin typeface="Calibri"/>
                <a:cs typeface="Calibri"/>
              </a:rPr>
              <a:t>dụng như </a:t>
            </a:r>
            <a:r>
              <a:rPr spc="-4" dirty="0">
                <a:latin typeface="Calibri"/>
                <a:cs typeface="Calibri"/>
              </a:rPr>
              <a:t>first </a:t>
            </a:r>
            <a:r>
              <a:rPr spc="-2" dirty="0">
                <a:latin typeface="Calibri"/>
                <a:cs typeface="Calibri"/>
              </a:rPr>
              <a:t>letter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4" dirty="0">
                <a:latin typeface="Calibri"/>
                <a:cs typeface="Calibri"/>
              </a:rPr>
              <a:t>first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line.</a:t>
            </a: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-2" dirty="0">
                <a:latin typeface="Calibri"/>
                <a:cs typeface="Calibri"/>
              </a:rPr>
              <a:t>hyperlink </a:t>
            </a:r>
            <a:r>
              <a:rPr dirty="0">
                <a:latin typeface="Calibri"/>
                <a:cs typeface="Calibri"/>
              </a:rPr>
              <a:t>có thể được </a:t>
            </a:r>
            <a:r>
              <a:rPr spc="-2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bằng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2 </a:t>
            </a:r>
            <a:r>
              <a:rPr dirty="0">
                <a:latin typeface="Calibri"/>
                <a:cs typeface="Calibri"/>
              </a:rPr>
              <a:t>cách là dùng DIV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</a:t>
            </a:r>
          </a:p>
          <a:p>
            <a:pPr marL="125916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thông qua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89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271425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pc="-4" dirty="0"/>
              <a:t>CASCADING STYLE </a:t>
            </a:r>
            <a:r>
              <a:rPr lang="en-US" spc="-7" dirty="0"/>
              <a:t>SHEET </a:t>
            </a:r>
            <a:r>
              <a:rPr lang="en-US" spc="-2" dirty="0"/>
              <a:t>3</a:t>
            </a:r>
            <a:r>
              <a:rPr lang="en-US" spc="-7" dirty="0"/>
              <a:t> </a:t>
            </a:r>
            <a:r>
              <a:rPr lang="en-US" spc="-4" dirty="0"/>
              <a:t>(CSS3)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7014" y="534602"/>
            <a:ext cx="3680916" cy="363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073" y="952218"/>
            <a:ext cx="3686857" cy="2482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694" y="1224280"/>
            <a:ext cx="3682236" cy="3523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694" y="1600406"/>
            <a:ext cx="3682236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014" y="1981973"/>
            <a:ext cx="3680916" cy="3645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994" y="2371022"/>
            <a:ext cx="3678935" cy="404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1487" y="574255"/>
            <a:ext cx="3616442" cy="210876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1421">
              <a:lnSpc>
                <a:spcPts val="884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để bổ sung thêm kiểu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fonts, colors,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khoảng cách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pc="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0307" marR="60729">
              <a:lnSpc>
                <a:spcPts val="825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Cập nhật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đó,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thêm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tính năng mới.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0307">
              <a:lnSpc>
                <a:spcPts val="886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hiệu phiên bản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CSS1, CSS2, CSS3,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CSS4,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nơi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pc="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dirty="0">
              <a:latin typeface="Arial"/>
              <a:cs typeface="Arial"/>
            </a:endParaRPr>
          </a:p>
          <a:p>
            <a:pPr marL="10307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nhau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1700" marR="62958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chia thành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gọi là “module"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module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  hoặc mở rộng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tính 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CSS2.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3650">
              <a:lnSpc>
                <a:spcPts val="884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Bắt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soạn thảo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CSS3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công bố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CSS2 ban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đầu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đã</a:t>
            </a:r>
            <a:r>
              <a:rPr spc="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dirty="0">
              <a:latin typeface="Arial"/>
              <a:cs typeface="Arial"/>
            </a:endParaRPr>
          </a:p>
          <a:p>
            <a:pPr marL="13650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phát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hành.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34" y="59173"/>
            <a:ext cx="3852551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2638" y="78761"/>
            <a:ext cx="14113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MODULE</a:t>
            </a:r>
            <a:r>
              <a:rPr lang="vi-VN" spc="-29" dirty="0"/>
              <a:t> </a:t>
            </a:r>
            <a:r>
              <a:rPr lang="vi-VN" spc="-2" dirty="0"/>
              <a:t>1-4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142206" y="1034833"/>
            <a:ext cx="1112988" cy="24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545" y="1227996"/>
            <a:ext cx="1113649" cy="245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3526" y="1439525"/>
            <a:ext cx="1111668" cy="254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9555" y="2063750"/>
            <a:ext cx="1111668" cy="520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45350" y="406363"/>
            <a:ext cx="3550154" cy="42681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Như CSS3 có sẵn như là module </a:t>
            </a:r>
            <a:r>
              <a:rPr spc="-2" dirty="0">
                <a:latin typeface="Calibri"/>
                <a:cs typeface="Calibri"/>
              </a:rPr>
              <a:t>và vẫn </a:t>
            </a:r>
            <a:r>
              <a:rPr dirty="0">
                <a:latin typeface="Calibri"/>
                <a:cs typeface="Calibri"/>
              </a:rPr>
              <a:t>đang phát triển, có nhiều module khác  nhau có sự ổn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trạng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thái.</a:t>
            </a:r>
          </a:p>
          <a:p>
            <a:pPr marL="125916" indent="-120344">
              <a:spcBef>
                <a:spcPts val="3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Chỉ có </a:t>
            </a:r>
            <a:r>
              <a:rPr spc="2" dirty="0">
                <a:latin typeface="Calibri"/>
                <a:cs typeface="Calibri"/>
              </a:rPr>
              <a:t>ba module </a:t>
            </a:r>
            <a:r>
              <a:rPr dirty="0">
                <a:latin typeface="Calibri"/>
                <a:cs typeface="Calibri"/>
              </a:rPr>
              <a:t>được phát hành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sự đề nghị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sau</a:t>
            </a:r>
            <a:r>
              <a:rPr dirty="0" smtClean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8"/>
          <p:cNvSpPr txBox="1"/>
          <p:nvPr/>
        </p:nvSpPr>
        <p:spPr>
          <a:xfrm>
            <a:off x="326483" y="1836501"/>
            <a:ext cx="3550154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smtClean="0">
                <a:latin typeface="Calibri"/>
                <a:cs typeface="Calibri"/>
              </a:rPr>
              <a:t>Module </a:t>
            </a:r>
            <a:r>
              <a:rPr dirty="0">
                <a:latin typeface="Calibri"/>
                <a:cs typeface="Calibri"/>
              </a:rPr>
              <a:t>được ổn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đề nghị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sau</a:t>
            </a:r>
            <a:r>
              <a:rPr dirty="0" smtClean="0">
                <a:latin typeface="Calibri"/>
                <a:cs typeface="Calibri"/>
              </a:rPr>
              <a:t>: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1218406" y="1073150"/>
            <a:ext cx="876300" cy="144688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900" dirty="0" smtClean="0">
                <a:solidFill>
                  <a:schemeClr val="bg1"/>
                </a:solidFill>
                <a:latin typeface="Calibri"/>
                <a:cs typeface="Calibri"/>
              </a:rPr>
              <a:t>CSS Color Level 3</a:t>
            </a:r>
            <a:endParaRPr sz="9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225260" y="1233262"/>
            <a:ext cx="876300" cy="144688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900" dirty="0" smtClean="0">
                <a:solidFill>
                  <a:schemeClr val="bg1"/>
                </a:solidFill>
                <a:latin typeface="Calibri"/>
                <a:cs typeface="Calibri"/>
              </a:rPr>
              <a:t>CSS Namespaces</a:t>
            </a:r>
            <a:endParaRPr sz="9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1225260" y="1478552"/>
            <a:ext cx="876300" cy="144688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sz="900" dirty="0" smtClean="0">
                <a:solidFill>
                  <a:schemeClr val="bg1"/>
                </a:solidFill>
                <a:latin typeface="Calibri"/>
                <a:cs typeface="Calibri"/>
              </a:rPr>
              <a:t>Selectors Level 3</a:t>
            </a:r>
            <a:endParaRPr sz="9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1256506" y="2368550"/>
            <a:ext cx="876300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Style Attributes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1256506" y="2139950"/>
            <a:ext cx="876300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Media Queries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14113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MODULE</a:t>
            </a:r>
            <a:r>
              <a:rPr lang="vi-VN" spc="-31" dirty="0"/>
              <a:t> </a:t>
            </a:r>
            <a:r>
              <a:rPr lang="vi-VN" spc="-2" dirty="0"/>
              <a:t>2-4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1827" y="523720"/>
            <a:ext cx="2369886" cy="244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166" y="661111"/>
            <a:ext cx="2370547" cy="244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827" y="816187"/>
            <a:ext cx="2369886" cy="244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827" y="982144"/>
            <a:ext cx="2369886" cy="244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827" y="1148102"/>
            <a:ext cx="2369886" cy="245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827" y="1314741"/>
            <a:ext cx="2369886" cy="244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827" y="1480698"/>
            <a:ext cx="2369886" cy="2448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27" y="1860906"/>
            <a:ext cx="2366586" cy="2496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4467" y="2120725"/>
            <a:ext cx="2367246" cy="49583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5787" y="2627440"/>
            <a:ext cx="2365926" cy="257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350" y="323403"/>
            <a:ext cx="3534200" cy="1328022"/>
          </a:xfrm>
          <a:prstGeom prst="rect">
            <a:avLst/>
          </a:prstGeom>
        </p:spPr>
        <p:txBody>
          <a:bodyPr vert="horz" wrap="square" lIns="0" tIns="62958" rIns="0" bIns="0" rtlCol="0">
            <a:spAutoFit/>
          </a:bodyPr>
          <a:lstStyle/>
          <a:p>
            <a:pPr marL="125916" indent="-120344">
              <a:spcBef>
                <a:spcPts val="49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Module </a:t>
            </a:r>
            <a:r>
              <a:rPr spc="2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2" dirty="0">
                <a:latin typeface="Calibri"/>
                <a:cs typeface="Calibri"/>
              </a:rPr>
              <a:t>đoạn thử </a:t>
            </a:r>
            <a:r>
              <a:rPr dirty="0">
                <a:latin typeface="Calibri"/>
                <a:cs typeface="Calibri"/>
              </a:rPr>
              <a:t>nghiệm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khuyến nghị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255453">
              <a:spcBef>
                <a:spcPts val="42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Backgrounds and Borders Level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  <a:p>
            <a:pPr marL="254896">
              <a:spcBef>
                <a:spcPts val="11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Image 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Values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and Replaced Content Level</a:t>
            </a:r>
            <a:r>
              <a:rPr spc="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  <a:p>
            <a:pPr marL="256010">
              <a:spcBef>
                <a:spcPts val="25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Marquee</a:t>
            </a:r>
            <a:endParaRPr dirty="0">
              <a:latin typeface="Arial"/>
              <a:cs typeface="Arial"/>
            </a:endParaRPr>
          </a:p>
          <a:p>
            <a:pPr marL="256010">
              <a:spcBef>
                <a:spcPts val="33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Multi-column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Layout</a:t>
            </a:r>
            <a:endParaRPr dirty="0">
              <a:latin typeface="Arial"/>
              <a:cs typeface="Arial"/>
            </a:endParaRPr>
          </a:p>
          <a:p>
            <a:pPr marL="256010">
              <a:spcBef>
                <a:spcPts val="33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Speech</a:t>
            </a:r>
            <a:endParaRPr dirty="0">
              <a:latin typeface="Arial"/>
              <a:cs typeface="Arial"/>
            </a:endParaRPr>
          </a:p>
          <a:p>
            <a:pPr marL="256010" marR="2311611">
              <a:lnSpc>
                <a:spcPts val="1285"/>
              </a:lnSpc>
              <a:spcBef>
                <a:spcPts val="10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Mobile Profile 2.0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CSS TV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Profile</a:t>
            </a:r>
            <a:r>
              <a:rPr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245350" y="1705851"/>
            <a:ext cx="3550154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smtClean="0">
                <a:latin typeface="Calibri"/>
                <a:cs typeface="Calibri"/>
              </a:rPr>
              <a:t>Module </a:t>
            </a:r>
            <a:r>
              <a:rPr lang="en-US" dirty="0" err="1" smtClean="0">
                <a:latin typeface="Calibri"/>
                <a:cs typeface="Calibri"/>
              </a:rPr>
              <a:t>đang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trong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giai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đoạn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tinh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chế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và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dự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thảo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như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sau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520132" y="1911349"/>
            <a:ext cx="876300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Transforms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543090" y="2154847"/>
            <a:ext cx="876300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Transitions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0" name="object 8"/>
          <p:cNvSpPr txBox="1"/>
          <p:nvPr/>
        </p:nvSpPr>
        <p:spPr>
          <a:xfrm>
            <a:off x="543089" y="2391651"/>
            <a:ext cx="1437317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Values and Units Level 3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object 8"/>
          <p:cNvSpPr txBox="1"/>
          <p:nvPr/>
        </p:nvSpPr>
        <p:spPr>
          <a:xfrm>
            <a:off x="520132" y="2691678"/>
            <a:ext cx="876300" cy="12929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2">
              <a:buClr>
                <a:srgbClr val="AC1317"/>
              </a:buClr>
              <a:buSzPct val="151351"/>
              <a:tabLst>
                <a:tab pos="126194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CSS Print Profile</a:t>
            </a:r>
            <a:endParaRPr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14113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MODULE</a:t>
            </a:r>
            <a:r>
              <a:rPr lang="vi-VN" spc="-31" dirty="0"/>
              <a:t> </a:t>
            </a:r>
            <a:r>
              <a:rPr lang="vi-VN" spc="-2" dirty="0"/>
              <a:t>3-4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1827" y="591735"/>
            <a:ext cx="2369886" cy="244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166" y="729126"/>
            <a:ext cx="2370547" cy="244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827" y="884202"/>
            <a:ext cx="2369886" cy="244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827" y="1050160"/>
            <a:ext cx="2369886" cy="244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827" y="1216118"/>
            <a:ext cx="2369886" cy="245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827" y="1382756"/>
            <a:ext cx="2369886" cy="2448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827" y="1548714"/>
            <a:ext cx="2369886" cy="2448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5350" y="335339"/>
            <a:ext cx="3549053" cy="137448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229" indent="-120344">
              <a:lnSpc>
                <a:spcPct val="112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Module đang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sửa đổi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trong giai đoạn dự </a:t>
            </a:r>
            <a:r>
              <a:rPr spc="2" dirty="0">
                <a:latin typeface="Calibri"/>
                <a:cs typeface="Calibri"/>
              </a:rPr>
              <a:t>thảo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đề  nghị:</a:t>
            </a:r>
          </a:p>
          <a:p>
            <a:pPr marL="255453">
              <a:spcBef>
                <a:spcPts val="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r>
              <a:rPr spc="-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Animations</a:t>
            </a:r>
            <a:endParaRPr dirty="0">
              <a:latin typeface="Arial"/>
              <a:cs typeface="Arial"/>
            </a:endParaRPr>
          </a:p>
          <a:p>
            <a:pPr marL="254896">
              <a:spcBef>
                <a:spcPts val="11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Flexible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Box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Layout</a:t>
            </a:r>
            <a:endParaRPr dirty="0">
              <a:latin typeface="Arial"/>
              <a:cs typeface="Arial"/>
            </a:endParaRPr>
          </a:p>
          <a:p>
            <a:pPr marL="256010">
              <a:spcBef>
                <a:spcPts val="25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Fonts Level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  <a:p>
            <a:pPr marL="256010" marR="2158952">
              <a:lnSpc>
                <a:spcPct val="13570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Paged Media Level 3  CSS 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Text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Level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  <a:p>
            <a:pPr marL="256010" marR="1847228">
              <a:lnSpc>
                <a:spcPts val="1285"/>
              </a:lnSpc>
              <a:spcBef>
                <a:spcPts val="99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Basic User Interface Level 3  CSS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Writing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Modes Level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350" y="1729126"/>
            <a:ext cx="354932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số các module sau nằm trong 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khám phá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trong giai</a:t>
            </a:r>
            <a:r>
              <a:rPr spc="1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đoạn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5127" y="2003058"/>
            <a:ext cx="2366586" cy="2496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4306" y="1801132"/>
            <a:ext cx="2301900" cy="358277"/>
          </a:xfrm>
          <a:prstGeom prst="rect">
            <a:avLst/>
          </a:prstGeom>
        </p:spPr>
        <p:txBody>
          <a:bodyPr vert="horz" wrap="square" lIns="0" tIns="60172" rIns="0" bIns="0" rtlCol="0">
            <a:spAutoFit/>
          </a:bodyPr>
          <a:lstStyle/>
          <a:p>
            <a:pPr marL="5571">
              <a:spcBef>
                <a:spcPts val="474"/>
              </a:spcBef>
            </a:pPr>
            <a:r>
              <a:rPr spc="2" dirty="0">
                <a:latin typeface="Calibri"/>
                <a:cs typeface="Calibri"/>
              </a:rPr>
              <a:t>dự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thảo:</a:t>
            </a:r>
          </a:p>
          <a:p>
            <a:pPr marL="138730">
              <a:spcBef>
                <a:spcPts val="40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Cascading and Inheritance Level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4467" y="2221388"/>
            <a:ext cx="2367246" cy="2448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5787" y="2428155"/>
            <a:ext cx="2365926" cy="25845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787" y="2661448"/>
            <a:ext cx="2365926" cy="2577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4881" y="2248481"/>
            <a:ext cx="2171325" cy="61604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Conditional Rules Level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  <a:p>
            <a:pPr marL="7243" marR="621500">
              <a:lnSpc>
                <a:spcPts val="1807"/>
              </a:lnSpc>
              <a:spcBef>
                <a:spcPts val="10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Grid</a:t>
            </a:r>
            <a:r>
              <a:rPr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Layout  </a:t>
            </a:r>
            <a:endParaRPr lang="en-US" spc="-4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7243" marR="621500">
              <a:lnSpc>
                <a:spcPts val="1807"/>
              </a:lnSpc>
              <a:spcBef>
                <a:spcPts val="100"/>
              </a:spcBef>
            </a:pP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631" y="78761"/>
            <a:ext cx="14113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MODULE</a:t>
            </a:r>
            <a:r>
              <a:rPr lang="vi-VN" spc="-31" dirty="0"/>
              <a:t> </a:t>
            </a:r>
            <a:r>
              <a:rPr lang="vi-VN" spc="-2" dirty="0"/>
              <a:t>4-4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425787" y="622342"/>
            <a:ext cx="2365926" cy="529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768" y="1164426"/>
            <a:ext cx="2363945" cy="293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98446" y="1224484"/>
            <a:ext cx="1939160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Syntax Level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618" y="387350"/>
            <a:ext cx="2742588" cy="69971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Module </a:t>
            </a:r>
            <a:r>
              <a:rPr spc="2" dirty="0">
                <a:latin typeface="Calibri"/>
                <a:cs typeface="Calibri"/>
              </a:rPr>
              <a:t>đang </a:t>
            </a:r>
            <a:r>
              <a:rPr dirty="0">
                <a:latin typeface="Calibri"/>
                <a:cs typeface="Calibri"/>
              </a:rPr>
              <a:t>trong 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viết lại </a:t>
            </a:r>
            <a:r>
              <a:rPr spc="2" dirty="0">
                <a:latin typeface="Calibri"/>
                <a:cs typeface="Calibri"/>
              </a:rPr>
              <a:t>dự thảo làm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259631" marR="1409030" indent="836">
              <a:lnSpc>
                <a:spcPct val="214500"/>
              </a:lnSpc>
              <a:spcBef>
                <a:spcPts val="279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Line Layout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Level 3  CSS Ruby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7107" y="1924840"/>
            <a:ext cx="2364605" cy="273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350" y="1627102"/>
            <a:ext cx="3549878" cy="48177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Module đang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giai </a:t>
            </a:r>
            <a:r>
              <a:rPr spc="2" dirty="0">
                <a:latin typeface="Calibri"/>
                <a:cs typeface="Calibri"/>
              </a:rPr>
              <a:t>đoạn </a:t>
            </a:r>
            <a:r>
              <a:rPr dirty="0">
                <a:latin typeface="Calibri"/>
                <a:cs typeface="Calibri"/>
              </a:rPr>
              <a:t>bị </a:t>
            </a:r>
            <a:r>
              <a:rPr spc="2" dirty="0">
                <a:latin typeface="Calibri"/>
                <a:cs typeface="Calibri"/>
              </a:rPr>
              <a:t>bỏ </a:t>
            </a:r>
            <a:r>
              <a:rPr spc="-4" dirty="0">
                <a:latin typeface="Calibri"/>
                <a:cs typeface="Calibri"/>
              </a:rPr>
              <a:t>rơi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làm việc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giai </a:t>
            </a:r>
            <a:r>
              <a:rPr spc="2" dirty="0">
                <a:latin typeface="Calibri"/>
                <a:cs typeface="Calibri"/>
              </a:rPr>
              <a:t>đoạn dự thảo </a:t>
            </a:r>
            <a:r>
              <a:rPr dirty="0">
                <a:latin typeface="Calibri"/>
                <a:cs typeface="Calibri"/>
              </a:rPr>
              <a:t>như  sau:</a:t>
            </a:r>
          </a:p>
          <a:p>
            <a:pPr>
              <a:spcBef>
                <a:spcPts val="24"/>
              </a:spcBef>
            </a:pPr>
            <a:endParaRPr sz="600" dirty="0">
              <a:latin typeface="Times New Roman"/>
              <a:cs typeface="Times New Roman"/>
            </a:endParaRPr>
          </a:p>
          <a:p>
            <a:pPr marL="260746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Behavioral Extensions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CSS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5787" y="2237712"/>
            <a:ext cx="2365926" cy="2570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6466" y="2276934"/>
            <a:ext cx="2169740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Hyperlink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Presentation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0" y="78761"/>
            <a:ext cx="145504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CÚ PHÁP </a:t>
            </a:r>
            <a:r>
              <a:rPr lang="vi-VN" spc="-4" dirty="0"/>
              <a:t>CSS</a:t>
            </a:r>
            <a:r>
              <a:rPr lang="vi-VN" spc="-24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034" y="466586"/>
            <a:ext cx="3682896" cy="323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14" y="840672"/>
            <a:ext cx="3680916" cy="365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034" y="1245365"/>
            <a:ext cx="368289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034" y="1616730"/>
            <a:ext cx="3682896" cy="351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73" y="1996937"/>
            <a:ext cx="3683556" cy="3121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3714" y="2371022"/>
            <a:ext cx="3684216" cy="291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4260" y="541574"/>
            <a:ext cx="3482489" cy="242167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964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Cú pháp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CSS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3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phần: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selector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property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, và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700">
              <a:latin typeface="Times New Roman"/>
              <a:cs typeface="Times New Roman"/>
            </a:endParaRPr>
          </a:p>
          <a:p>
            <a:pPr marL="8636" marR="139844">
              <a:lnSpc>
                <a:spcPts val="820"/>
              </a:lnSpc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Selector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 mà bạn muốn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kiểu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thị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 dạng.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00">
              <a:latin typeface="Times New Roman"/>
              <a:cs typeface="Times New Roman"/>
            </a:endParaRPr>
          </a:p>
          <a:p>
            <a:pPr marL="6964" marR="83294">
              <a:lnSpc>
                <a:spcPts val="820"/>
              </a:lnSpc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Property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lựa chọn là một thuộc tính CSS mà quy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kiểu được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chọn.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6964" marR="99451">
              <a:lnSpc>
                <a:spcPts val="820"/>
              </a:lnSpc>
            </a:pP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Value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thuộc tính CSS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có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>
              <a:latin typeface="Arial"/>
              <a:cs typeface="Arial"/>
            </a:endParaRPr>
          </a:p>
          <a:p>
            <a:pPr marL="5571" marR="2229" indent="836">
              <a:lnSpc>
                <a:spcPts val="2812"/>
              </a:lnSpc>
              <a:spcBef>
                <a:spcPts val="33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Property và value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bộ chọn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bằng dấu hai chấm (:).  Chúng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kèm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trong dấu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nhọn ({}) mà được gọi là khối khai</a:t>
            </a:r>
            <a:r>
              <a:rPr spc="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báo.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56</TotalTime>
  <Words>3032</Words>
  <Application>Microsoft Office PowerPoint</Application>
  <PresentationFormat>Custom</PresentationFormat>
  <Paragraphs>458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Theme1</vt:lpstr>
      <vt:lpstr>PowerPoint Presentation</vt:lpstr>
      <vt:lpstr>MỤC TIÊU</vt:lpstr>
      <vt:lpstr>GIỚI THIỆU</vt:lpstr>
      <vt:lpstr>CASCADING STYLE SHEET 3 (CSS3)</vt:lpstr>
      <vt:lpstr>CÁC MODULE 1-4</vt:lpstr>
      <vt:lpstr>CÁC MODULE 2-4</vt:lpstr>
      <vt:lpstr>CÁC MODULE 3-4</vt:lpstr>
      <vt:lpstr>CÁC MODULE 4-4</vt:lpstr>
      <vt:lpstr>CÚ PHÁP CSS 1-2</vt:lpstr>
      <vt:lpstr>CÚ PHÁP CSS 2-2</vt:lpstr>
      <vt:lpstr>CÁC ĐƠN VỊ ĐO LƯỜNG ĐỘ DÀI 1-4</vt:lpstr>
      <vt:lpstr>CÁC ĐƠN VỊ ĐO LƯỜNG ĐỘ DÀI 2-4</vt:lpstr>
      <vt:lpstr>CÁC ĐƠN VỊ ĐO LƯỜNG ĐỘ DÀI 3-4</vt:lpstr>
      <vt:lpstr>CÁC ĐƠN VỊ ĐO LƯỜNG ĐỘ DÀI 4-4</vt:lpstr>
      <vt:lpstr>CÁC LOẠI CỦA STYLE SHEETS</vt:lpstr>
      <vt:lpstr>LOẠI INLINE</vt:lpstr>
      <vt:lpstr>LOẠI INTERNAL/EMBEDDED 1-2</vt:lpstr>
      <vt:lpstr>LOẠI INTERNAL/EMBEDDED 2-2</vt:lpstr>
      <vt:lpstr>LOẠI EXTERNAL 1-2</vt:lpstr>
      <vt:lpstr>LOẠI EXTERNAL 2-2</vt:lpstr>
      <vt:lpstr>CÁC BỘ CHỌN 2-5</vt:lpstr>
      <vt:lpstr>BỘ CHỌN LÀ PHẦN TỬ HTML</vt:lpstr>
      <vt:lpstr>BỘ CHỌN CLASS</vt:lpstr>
      <vt:lpstr>BỘ CHỌN ID</vt:lpstr>
      <vt:lpstr>BỘ CHỌN TỔNG QUÁT (UNIVERSAL)</vt:lpstr>
      <vt:lpstr>SẮP XẾP CASCADING CHUNG</vt:lpstr>
      <vt:lpstr>CHÚ THÍCH</vt:lpstr>
      <vt:lpstr>GIẢ CÁC LỚP(PSEUDO CLASSES) 1-3</vt:lpstr>
      <vt:lpstr>GIẢ CÁC LỚP(PSEUDO CLASSES) 2-3</vt:lpstr>
      <vt:lpstr>GIẢ CÁC LỚP (PSEUDO CLASSES) 3-3</vt:lpstr>
      <vt:lpstr>MỤC ĐÍCH CỦA CÁC GIẢ PHẦN TỬ</vt:lpstr>
      <vt:lpstr>CÁC GIẢ PHẦN TỬ 1-2</vt:lpstr>
      <vt:lpstr>CÁC GIẢ PHẦN TỬ 2-2</vt:lpstr>
      <vt:lpstr>CÁC KIỂU CHO HYPERLINKS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Trung Hoàng</cp:lastModifiedBy>
  <cp:revision>7</cp:revision>
  <dcterms:created xsi:type="dcterms:W3CDTF">2017-10-24T04:30:41Z</dcterms:created>
  <dcterms:modified xsi:type="dcterms:W3CDTF">2017-11-06T03:21:50Z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